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7" r:id="rId12"/>
  </p:sldIdLst>
  <p:sldSz cx="14630400" cy="8229600"/>
  <p:notesSz cx="8229600" cy="14630400"/>
  <p:embeddedFontLst>
    <p:embeddedFont>
      <p:font typeface="Instrument Sans Medium" panose="02010600030101010101" charset="0"/>
      <p:regular r:id="rId14"/>
    </p:embeddedFont>
    <p:embeddedFont>
      <p:font typeface="Instrument Sans Semi Bold" panose="02010600030101010101"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74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4931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Introduction to Web Development</a:t>
            </a:r>
            <a:endParaRPr lang="en-US" sz="4450" dirty="0"/>
          </a:p>
        </p:txBody>
      </p:sp>
      <p:sp>
        <p:nvSpPr>
          <p:cNvPr id="4" name="Text 1"/>
          <p:cNvSpPr/>
          <p:nvPr/>
        </p:nvSpPr>
        <p:spPr>
          <a:xfrm>
            <a:off x="793790" y="2907030"/>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Web Development is the process of creating websites or web applications that are accessible over the internet or a private network. It encompasses everything from building simple static pages to complex web-based applications, e-commerce platforms, and social network services.</a:t>
            </a:r>
            <a:endParaRPr lang="en-US" sz="1750" dirty="0"/>
          </a:p>
        </p:txBody>
      </p:sp>
      <p:sp>
        <p:nvSpPr>
          <p:cNvPr id="5" name="Text 2"/>
          <p:cNvSpPr/>
          <p:nvPr/>
        </p:nvSpPr>
        <p:spPr>
          <a:xfrm>
            <a:off x="793790" y="497669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This presentation will guide you through the fundamentals of web development, explaining how the web works, the essential technologies, and the tools you'll need to get started on your web development journey.</a:t>
            </a:r>
            <a:endParaRPr lang="en-US" sz="1750" dirty="0"/>
          </a:p>
        </p:txBody>
      </p:sp>
      <p:sp>
        <p:nvSpPr>
          <p:cNvPr id="6" name="Shape 3"/>
          <p:cNvSpPr/>
          <p:nvPr/>
        </p:nvSpPr>
        <p:spPr>
          <a:xfrm>
            <a:off x="793790" y="6700361"/>
            <a:ext cx="362903" cy="362903"/>
          </a:xfrm>
          <a:prstGeom prst="roundRect">
            <a:avLst>
              <a:gd name="adj" fmla="val 25194296"/>
            </a:avLst>
          </a:prstGeom>
          <a:solidFill>
            <a:srgbClr val="46B1CD"/>
          </a:solidFill>
          <a:ln w="7620">
            <a:solidFill>
              <a:srgbClr val="4D4D51"/>
            </a:solidFill>
            <a:prstDash val="solid"/>
          </a:ln>
        </p:spPr>
        <p:txBody>
          <a:bodyPr/>
          <a:lstStyle/>
          <a:p>
            <a:endParaRPr lang="en-NZ"/>
          </a:p>
        </p:txBody>
      </p:sp>
      <p:sp>
        <p:nvSpPr>
          <p:cNvPr id="7" name="Text 4"/>
          <p:cNvSpPr/>
          <p:nvPr/>
        </p:nvSpPr>
        <p:spPr>
          <a:xfrm>
            <a:off x="898565" y="6832997"/>
            <a:ext cx="153353" cy="97512"/>
          </a:xfrm>
          <a:prstGeom prst="rect">
            <a:avLst/>
          </a:prstGeom>
          <a:noFill/>
          <a:ln/>
        </p:spPr>
        <p:txBody>
          <a:bodyPr wrap="none" lIns="0" tIns="0" rIns="0" bIns="0" rtlCol="0" anchor="t"/>
          <a:lstStyle/>
          <a:p>
            <a:pPr marL="0" indent="0" algn="ctr">
              <a:lnSpc>
                <a:spcPts val="750"/>
              </a:lnSpc>
              <a:buNone/>
            </a:pPr>
            <a:r>
              <a:rPr lang="en-US" sz="750" dirty="0">
                <a:solidFill>
                  <a:srgbClr val="4D4D51"/>
                </a:solidFill>
                <a:latin typeface="Instrument Sans Medium" pitchFamily="34" charset="0"/>
                <a:ea typeface="Instrument Sans Medium" pitchFamily="34" charset="-122"/>
                <a:cs typeface="Instrument Sans Medium" pitchFamily="34" charset="-120"/>
              </a:rPr>
              <a:t>LW</a:t>
            </a:r>
            <a:endParaRPr lang="en-US" sz="750" dirty="0"/>
          </a:p>
        </p:txBody>
      </p:sp>
      <p:sp>
        <p:nvSpPr>
          <p:cNvPr id="8" name="Text 5"/>
          <p:cNvSpPr/>
          <p:nvPr/>
        </p:nvSpPr>
        <p:spPr>
          <a:xfrm>
            <a:off x="1270040" y="6683454"/>
            <a:ext cx="1983343" cy="396835"/>
          </a:xfrm>
          <a:prstGeom prst="rect">
            <a:avLst/>
          </a:prstGeom>
          <a:noFill/>
          <a:ln/>
        </p:spPr>
        <p:txBody>
          <a:bodyPr wrap="none" lIns="0" tIns="0" rIns="0" bIns="0" rtlCol="0" anchor="t"/>
          <a:lstStyle/>
          <a:p>
            <a:pPr marL="0" indent="0" algn="l">
              <a:lnSpc>
                <a:spcPts val="3100"/>
              </a:lnSpc>
              <a:buNone/>
            </a:pPr>
            <a:r>
              <a:rPr lang="en-US" sz="2200" b="1" dirty="0">
                <a:solidFill>
                  <a:srgbClr val="CFD0D8"/>
                </a:solidFill>
                <a:latin typeface="Instrument Sans Bold" pitchFamily="34" charset="0"/>
                <a:ea typeface="Instrument Sans Bold" pitchFamily="34" charset="-122"/>
                <a:cs typeface="Instrument Sans Bold" pitchFamily="34" charset="-120"/>
              </a:rPr>
              <a:t>by Liang Wang</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7241" y="618530"/>
            <a:ext cx="9920764" cy="702826"/>
          </a:xfrm>
          <a:prstGeom prst="rect">
            <a:avLst/>
          </a:prstGeom>
          <a:noFill/>
          <a:ln/>
        </p:spPr>
        <p:txBody>
          <a:bodyPr wrap="none" lIns="0" tIns="0" rIns="0" bIns="0" rtlCol="0" anchor="t"/>
          <a:lstStyle/>
          <a:p>
            <a:pPr marL="0" indent="0" algn="l">
              <a:lnSpc>
                <a:spcPts val="5500"/>
              </a:lnSpc>
              <a:buNone/>
            </a:pPr>
            <a:r>
              <a:rPr lang="en-US" sz="4400" dirty="0">
                <a:solidFill>
                  <a:srgbClr val="CBCCCE"/>
                </a:solidFill>
                <a:latin typeface="Instrument Sans Semi Bold" pitchFamily="34" charset="0"/>
                <a:ea typeface="Instrument Sans Semi Bold" pitchFamily="34" charset="-122"/>
                <a:cs typeface="Instrument Sans Semi Bold" pitchFamily="34" charset="-120"/>
              </a:rPr>
              <a:t>Back-End Development Technologies</a:t>
            </a:r>
            <a:endParaRPr lang="en-US" sz="4400" dirty="0"/>
          </a:p>
        </p:txBody>
      </p:sp>
      <p:pic>
        <p:nvPicPr>
          <p:cNvPr id="3" name="Image 0" descr="preencoded.png"/>
          <p:cNvPicPr>
            <a:picLocks noChangeAspect="1"/>
          </p:cNvPicPr>
          <p:nvPr/>
        </p:nvPicPr>
        <p:blipFill>
          <a:blip r:embed="rId3"/>
          <a:stretch>
            <a:fillRect/>
          </a:stretch>
        </p:blipFill>
        <p:spPr>
          <a:xfrm>
            <a:off x="787241" y="1771174"/>
            <a:ext cx="4164568" cy="2573893"/>
          </a:xfrm>
          <a:prstGeom prst="rect">
            <a:avLst/>
          </a:prstGeom>
        </p:spPr>
      </p:pic>
      <p:sp>
        <p:nvSpPr>
          <p:cNvPr id="4" name="Text 1"/>
          <p:cNvSpPr/>
          <p:nvPr/>
        </p:nvSpPr>
        <p:spPr>
          <a:xfrm>
            <a:off x="787241" y="4626173"/>
            <a:ext cx="2811899" cy="351472"/>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Node.js</a:t>
            </a:r>
            <a:endParaRPr lang="en-US" sz="2200" dirty="0"/>
          </a:p>
        </p:txBody>
      </p:sp>
      <p:sp>
        <p:nvSpPr>
          <p:cNvPr id="5" name="Text 2"/>
          <p:cNvSpPr/>
          <p:nvPr/>
        </p:nvSpPr>
        <p:spPr>
          <a:xfrm>
            <a:off x="787241" y="5112544"/>
            <a:ext cx="4164568" cy="2158841"/>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 JavaScript runtime built on Chrome's V8 engine that allows developers to run JavaScript on the server side. It's known for its non-blocking, event-driven architecture that makes it ideal for building scalable network applications.</a:t>
            </a:r>
            <a:endParaRPr lang="en-US" sz="1750" dirty="0"/>
          </a:p>
        </p:txBody>
      </p:sp>
      <p:pic>
        <p:nvPicPr>
          <p:cNvPr id="6" name="Image 1" descr="preencoded.png"/>
          <p:cNvPicPr>
            <a:picLocks noChangeAspect="1"/>
          </p:cNvPicPr>
          <p:nvPr/>
        </p:nvPicPr>
        <p:blipFill>
          <a:blip r:embed="rId4"/>
          <a:stretch>
            <a:fillRect/>
          </a:stretch>
        </p:blipFill>
        <p:spPr>
          <a:xfrm>
            <a:off x="5232916" y="1771174"/>
            <a:ext cx="4164568" cy="2573893"/>
          </a:xfrm>
          <a:prstGeom prst="rect">
            <a:avLst/>
          </a:prstGeom>
        </p:spPr>
      </p:pic>
      <p:sp>
        <p:nvSpPr>
          <p:cNvPr id="7" name="Text 3"/>
          <p:cNvSpPr/>
          <p:nvPr/>
        </p:nvSpPr>
        <p:spPr>
          <a:xfrm>
            <a:off x="5232916" y="4626173"/>
            <a:ext cx="2811899" cy="351472"/>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Python</a:t>
            </a:r>
            <a:endParaRPr lang="en-US" sz="2200" dirty="0"/>
          </a:p>
        </p:txBody>
      </p:sp>
      <p:sp>
        <p:nvSpPr>
          <p:cNvPr id="8" name="Text 4"/>
          <p:cNvSpPr/>
          <p:nvPr/>
        </p:nvSpPr>
        <p:spPr>
          <a:xfrm>
            <a:off x="5232916" y="5112544"/>
            <a:ext cx="4164568" cy="2518648"/>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 versatile programming language popular in web development (using frameworks like Django and Flask), data science, and machine learning. Its clean syntax and extensive libraries make it accessible for beginners and powerful for experts.</a:t>
            </a:r>
            <a:endParaRPr lang="en-US" sz="1750" dirty="0"/>
          </a:p>
        </p:txBody>
      </p:sp>
      <p:pic>
        <p:nvPicPr>
          <p:cNvPr id="9" name="Image 2" descr="preencoded.png"/>
          <p:cNvPicPr>
            <a:picLocks noChangeAspect="1"/>
          </p:cNvPicPr>
          <p:nvPr/>
        </p:nvPicPr>
        <p:blipFill>
          <a:blip r:embed="rId5"/>
          <a:stretch>
            <a:fillRect/>
          </a:stretch>
        </p:blipFill>
        <p:spPr>
          <a:xfrm>
            <a:off x="9678591" y="1771174"/>
            <a:ext cx="4164568" cy="2573893"/>
          </a:xfrm>
          <a:prstGeom prst="rect">
            <a:avLst/>
          </a:prstGeom>
        </p:spPr>
      </p:pic>
      <p:sp>
        <p:nvSpPr>
          <p:cNvPr id="10" name="Text 5"/>
          <p:cNvSpPr/>
          <p:nvPr/>
        </p:nvSpPr>
        <p:spPr>
          <a:xfrm>
            <a:off x="9678591" y="4626173"/>
            <a:ext cx="2811899" cy="351472"/>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PHP</a:t>
            </a:r>
            <a:endParaRPr lang="en-US" sz="2200" dirty="0"/>
          </a:p>
        </p:txBody>
      </p:sp>
      <p:sp>
        <p:nvSpPr>
          <p:cNvPr id="11" name="Text 6"/>
          <p:cNvSpPr/>
          <p:nvPr/>
        </p:nvSpPr>
        <p:spPr>
          <a:xfrm>
            <a:off x="9678591" y="5112544"/>
            <a:ext cx="4164568" cy="2518648"/>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 server-side scripting language designed specifically for web development. Despite being one of the older technologies, it powers a significant portion of the web, including WordPress which runs approximately 40% of all websites.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835938"/>
            <a:ext cx="9072801" cy="708779"/>
          </a:xfrm>
          <a:prstGeom prst="rect">
            <a:avLst/>
          </a:prstGeom>
          <a:noFill/>
          <a:ln/>
        </p:spPr>
        <p:txBody>
          <a:bodyPr wrap="none" lIns="0" tIns="0" rIns="0" bIns="0" rtlCol="0" anchor="t"/>
          <a:lstStyle/>
          <a:p>
            <a:pPr marL="0" indent="0" algn="l">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Getting Started: Your First Project</a:t>
            </a:r>
            <a:endParaRPr lang="en-US" sz="4450" dirty="0"/>
          </a:p>
        </p:txBody>
      </p:sp>
      <p:sp>
        <p:nvSpPr>
          <p:cNvPr id="3" name="Shape 1"/>
          <p:cNvSpPr/>
          <p:nvPr/>
        </p:nvSpPr>
        <p:spPr>
          <a:xfrm>
            <a:off x="793790" y="2678787"/>
            <a:ext cx="4120753" cy="226814"/>
          </a:xfrm>
          <a:prstGeom prst="roundRect">
            <a:avLst>
              <a:gd name="adj" fmla="val 42003"/>
            </a:avLst>
          </a:prstGeom>
          <a:solidFill>
            <a:srgbClr val="3D3D42"/>
          </a:solidFill>
          <a:ln w="7620">
            <a:solidFill>
              <a:srgbClr val="56565B"/>
            </a:solidFill>
            <a:prstDash val="solid"/>
          </a:ln>
        </p:spPr>
        <p:txBody>
          <a:bodyPr/>
          <a:lstStyle/>
          <a:p>
            <a:endParaRPr lang="en-NZ"/>
          </a:p>
        </p:txBody>
      </p:sp>
      <p:sp>
        <p:nvSpPr>
          <p:cNvPr id="4" name="Text 2"/>
          <p:cNvSpPr/>
          <p:nvPr/>
        </p:nvSpPr>
        <p:spPr>
          <a:xfrm>
            <a:off x="793790" y="3245763"/>
            <a:ext cx="3344347"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Set Up Your Environment</a:t>
            </a:r>
            <a:endParaRPr lang="en-US" sz="2200" dirty="0"/>
          </a:p>
        </p:txBody>
      </p:sp>
      <p:sp>
        <p:nvSpPr>
          <p:cNvPr id="5" name="Text 3"/>
          <p:cNvSpPr/>
          <p:nvPr/>
        </p:nvSpPr>
        <p:spPr>
          <a:xfrm>
            <a:off x="793790" y="3736181"/>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Install Visual Studio Code as your code editor. It's free, powerful, and has excellent support for web development with helpful extensions.</a:t>
            </a:r>
            <a:endParaRPr lang="en-US" sz="1750" dirty="0"/>
          </a:p>
        </p:txBody>
      </p:sp>
      <p:sp>
        <p:nvSpPr>
          <p:cNvPr id="6" name="Text 4"/>
          <p:cNvSpPr/>
          <p:nvPr/>
        </p:nvSpPr>
        <p:spPr>
          <a:xfrm>
            <a:off x="793790" y="5323880"/>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Set up a browser with developer tools enabled (Chrome or Firefox recommended).</a:t>
            </a:r>
            <a:endParaRPr lang="en-US" sz="1750" dirty="0"/>
          </a:p>
        </p:txBody>
      </p:sp>
      <p:sp>
        <p:nvSpPr>
          <p:cNvPr id="7" name="Shape 5"/>
          <p:cNvSpPr/>
          <p:nvPr/>
        </p:nvSpPr>
        <p:spPr>
          <a:xfrm>
            <a:off x="5254704" y="2338507"/>
            <a:ext cx="4120872" cy="226814"/>
          </a:xfrm>
          <a:prstGeom prst="roundRect">
            <a:avLst>
              <a:gd name="adj" fmla="val 42003"/>
            </a:avLst>
          </a:prstGeom>
          <a:solidFill>
            <a:srgbClr val="3D3D42"/>
          </a:solidFill>
          <a:ln w="7620">
            <a:solidFill>
              <a:srgbClr val="56565B"/>
            </a:solidFill>
            <a:prstDash val="solid"/>
          </a:ln>
        </p:spPr>
        <p:txBody>
          <a:bodyPr/>
          <a:lstStyle/>
          <a:p>
            <a:endParaRPr lang="en-NZ"/>
          </a:p>
        </p:txBody>
      </p:sp>
      <p:sp>
        <p:nvSpPr>
          <p:cNvPr id="8" name="Text 6"/>
          <p:cNvSpPr/>
          <p:nvPr/>
        </p:nvSpPr>
        <p:spPr>
          <a:xfrm>
            <a:off x="5254704" y="2905482"/>
            <a:ext cx="3629382"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Create Your First HTML File</a:t>
            </a:r>
            <a:endParaRPr lang="en-US" sz="2200" dirty="0"/>
          </a:p>
        </p:txBody>
      </p:sp>
      <p:sp>
        <p:nvSpPr>
          <p:cNvPr id="9" name="Text 7"/>
          <p:cNvSpPr/>
          <p:nvPr/>
        </p:nvSpPr>
        <p:spPr>
          <a:xfrm>
            <a:off x="5254704" y="3395901"/>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Create a new file named index.html and add basic HTML structure with a heading, paragraph, and maybe a button.</a:t>
            </a:r>
            <a:endParaRPr lang="en-US" sz="1750" dirty="0"/>
          </a:p>
        </p:txBody>
      </p:sp>
      <p:sp>
        <p:nvSpPr>
          <p:cNvPr id="10" name="Text 8"/>
          <p:cNvSpPr/>
          <p:nvPr/>
        </p:nvSpPr>
        <p:spPr>
          <a:xfrm>
            <a:off x="5254704" y="4983599"/>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Save the file and open it in your browser to see your creation.</a:t>
            </a:r>
            <a:endParaRPr lang="en-US" sz="1750" dirty="0"/>
          </a:p>
        </p:txBody>
      </p:sp>
      <p:sp>
        <p:nvSpPr>
          <p:cNvPr id="11" name="Shape 9"/>
          <p:cNvSpPr/>
          <p:nvPr/>
        </p:nvSpPr>
        <p:spPr>
          <a:xfrm>
            <a:off x="9715738" y="1998345"/>
            <a:ext cx="4120872" cy="226814"/>
          </a:xfrm>
          <a:prstGeom prst="roundRect">
            <a:avLst>
              <a:gd name="adj" fmla="val 42003"/>
            </a:avLst>
          </a:prstGeom>
          <a:solidFill>
            <a:srgbClr val="3D3D42"/>
          </a:solidFill>
          <a:ln w="7620">
            <a:solidFill>
              <a:srgbClr val="56565B"/>
            </a:solidFill>
            <a:prstDash val="solid"/>
          </a:ln>
        </p:spPr>
        <p:txBody>
          <a:bodyPr/>
          <a:lstStyle/>
          <a:p>
            <a:endParaRPr lang="en-NZ"/>
          </a:p>
        </p:txBody>
      </p:sp>
      <p:sp>
        <p:nvSpPr>
          <p:cNvPr id="12" name="Text 10"/>
          <p:cNvSpPr/>
          <p:nvPr/>
        </p:nvSpPr>
        <p:spPr>
          <a:xfrm>
            <a:off x="9715738" y="2565321"/>
            <a:ext cx="294572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Experiment and Learn</a:t>
            </a:r>
            <a:endParaRPr lang="en-US" sz="2200" dirty="0"/>
          </a:p>
        </p:txBody>
      </p:sp>
      <p:sp>
        <p:nvSpPr>
          <p:cNvPr id="13" name="Text 11"/>
          <p:cNvSpPr/>
          <p:nvPr/>
        </p:nvSpPr>
        <p:spPr>
          <a:xfrm>
            <a:off x="9715738" y="3055739"/>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Modify the text, add colors with CSS, and try adding simple JavaScript functionality like an alert when a button is clicked.</a:t>
            </a:r>
            <a:endParaRPr lang="en-US" sz="1750" dirty="0"/>
          </a:p>
        </p:txBody>
      </p:sp>
      <p:sp>
        <p:nvSpPr>
          <p:cNvPr id="14" name="Text 12"/>
          <p:cNvSpPr/>
          <p:nvPr/>
        </p:nvSpPr>
        <p:spPr>
          <a:xfrm>
            <a:off x="9715738" y="4643438"/>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Use online resources like MDN Web Docs, W3Schools, or freeCodeCamp to learn more as you build.</a:t>
            </a:r>
            <a:endParaRPr lang="en-US" sz="1750" dirty="0"/>
          </a:p>
        </p:txBody>
      </p:sp>
      <p:sp>
        <p:nvSpPr>
          <p:cNvPr id="15" name="Text 13"/>
          <p:cNvSpPr/>
          <p:nvPr/>
        </p:nvSpPr>
        <p:spPr>
          <a:xfrm>
            <a:off x="793790" y="666773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best way to learn web development is by doing. Start with small projects and gradually increase complexity as you become more comfortable. Don't be afraid to experiment and make mistakes—they're valuable learning opportunities.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3305" y="682228"/>
            <a:ext cx="7697391" cy="1291828"/>
          </a:xfrm>
          <a:prstGeom prst="rect">
            <a:avLst/>
          </a:prstGeom>
          <a:noFill/>
          <a:ln/>
        </p:spPr>
        <p:txBody>
          <a:bodyPr wrap="square" lIns="0" tIns="0" rIns="0" bIns="0" rtlCol="0" anchor="t"/>
          <a:lstStyle/>
          <a:p>
            <a:pPr marL="0" indent="0" algn="l">
              <a:lnSpc>
                <a:spcPts val="5050"/>
              </a:lnSpc>
              <a:buNone/>
            </a:pPr>
            <a:r>
              <a:rPr lang="en-US" sz="4050" dirty="0">
                <a:solidFill>
                  <a:srgbClr val="CBCCCE"/>
                </a:solidFill>
                <a:latin typeface="Instrument Sans Semi Bold" pitchFamily="34" charset="0"/>
                <a:ea typeface="Instrument Sans Semi Bold" pitchFamily="34" charset="-122"/>
                <a:cs typeface="Instrument Sans Semi Bold" pitchFamily="34" charset="-120"/>
              </a:rPr>
              <a:t>Main Categories of Web Development</a:t>
            </a:r>
            <a:endParaRPr lang="en-US" sz="4050" dirty="0"/>
          </a:p>
        </p:txBody>
      </p:sp>
      <p:sp>
        <p:nvSpPr>
          <p:cNvPr id="4" name="Shape 1"/>
          <p:cNvSpPr/>
          <p:nvPr/>
        </p:nvSpPr>
        <p:spPr>
          <a:xfrm>
            <a:off x="723305" y="2283976"/>
            <a:ext cx="3745468" cy="3189684"/>
          </a:xfrm>
          <a:prstGeom prst="roundRect">
            <a:avLst>
              <a:gd name="adj" fmla="val 2721"/>
            </a:avLst>
          </a:prstGeom>
          <a:solidFill>
            <a:srgbClr val="3D3D42"/>
          </a:solidFill>
          <a:ln w="7620">
            <a:solidFill>
              <a:srgbClr val="56565B"/>
            </a:solidFill>
            <a:prstDash val="solid"/>
          </a:ln>
        </p:spPr>
        <p:txBody>
          <a:bodyPr/>
          <a:lstStyle/>
          <a:p>
            <a:endParaRPr lang="en-NZ"/>
          </a:p>
        </p:txBody>
      </p:sp>
      <p:sp>
        <p:nvSpPr>
          <p:cNvPr id="5" name="Text 2"/>
          <p:cNvSpPr/>
          <p:nvPr/>
        </p:nvSpPr>
        <p:spPr>
          <a:xfrm>
            <a:off x="937498" y="2498169"/>
            <a:ext cx="2955727" cy="322898"/>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Front-End Development</a:t>
            </a:r>
            <a:endParaRPr lang="en-US" sz="2000" dirty="0"/>
          </a:p>
        </p:txBody>
      </p:sp>
      <p:sp>
        <p:nvSpPr>
          <p:cNvPr id="6" name="Text 3"/>
          <p:cNvSpPr/>
          <p:nvPr/>
        </p:nvSpPr>
        <p:spPr>
          <a:xfrm>
            <a:off x="937498" y="2945011"/>
            <a:ext cx="3317081" cy="2314456"/>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Also known as client-side development, this focuses on what users see and interact with. The primary technologies used are HTML for structure, CSS for styling, and JavaScript for interactivity.</a:t>
            </a:r>
            <a:endParaRPr lang="en-US" sz="1600" dirty="0"/>
          </a:p>
        </p:txBody>
      </p:sp>
      <p:sp>
        <p:nvSpPr>
          <p:cNvPr id="7" name="Shape 4"/>
          <p:cNvSpPr/>
          <p:nvPr/>
        </p:nvSpPr>
        <p:spPr>
          <a:xfrm>
            <a:off x="4675346" y="2283976"/>
            <a:ext cx="3745468" cy="3189684"/>
          </a:xfrm>
          <a:prstGeom prst="roundRect">
            <a:avLst>
              <a:gd name="adj" fmla="val 2721"/>
            </a:avLst>
          </a:prstGeom>
          <a:solidFill>
            <a:srgbClr val="3D3D42"/>
          </a:solidFill>
          <a:ln w="7620">
            <a:solidFill>
              <a:srgbClr val="56565B"/>
            </a:solidFill>
            <a:prstDash val="solid"/>
          </a:ln>
        </p:spPr>
        <p:txBody>
          <a:bodyPr/>
          <a:lstStyle/>
          <a:p>
            <a:endParaRPr lang="en-NZ"/>
          </a:p>
        </p:txBody>
      </p:sp>
      <p:sp>
        <p:nvSpPr>
          <p:cNvPr id="8" name="Text 5"/>
          <p:cNvSpPr/>
          <p:nvPr/>
        </p:nvSpPr>
        <p:spPr>
          <a:xfrm>
            <a:off x="4889540" y="2498169"/>
            <a:ext cx="2876907" cy="322898"/>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Back-End Development</a:t>
            </a:r>
            <a:endParaRPr lang="en-US" sz="2000" dirty="0"/>
          </a:p>
        </p:txBody>
      </p:sp>
      <p:sp>
        <p:nvSpPr>
          <p:cNvPr id="9" name="Text 6"/>
          <p:cNvSpPr/>
          <p:nvPr/>
        </p:nvSpPr>
        <p:spPr>
          <a:xfrm>
            <a:off x="4889540" y="2945011"/>
            <a:ext cx="3317081" cy="1983819"/>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This server-side development handles how the site works behind the scenes. Technologies include Node.js, PHP, Python, Ruby, Java, and C#, which manage data processing and business logic.</a:t>
            </a:r>
            <a:endParaRPr lang="en-US" sz="1600" dirty="0"/>
          </a:p>
        </p:txBody>
      </p:sp>
      <p:sp>
        <p:nvSpPr>
          <p:cNvPr id="10" name="Shape 7"/>
          <p:cNvSpPr/>
          <p:nvPr/>
        </p:nvSpPr>
        <p:spPr>
          <a:xfrm>
            <a:off x="723305" y="5680234"/>
            <a:ext cx="7697391" cy="1867138"/>
          </a:xfrm>
          <a:prstGeom prst="roundRect">
            <a:avLst>
              <a:gd name="adj" fmla="val 4649"/>
            </a:avLst>
          </a:prstGeom>
          <a:solidFill>
            <a:srgbClr val="3D3D42"/>
          </a:solidFill>
          <a:ln w="7620">
            <a:solidFill>
              <a:srgbClr val="56565B"/>
            </a:solidFill>
            <a:prstDash val="solid"/>
          </a:ln>
        </p:spPr>
        <p:txBody>
          <a:bodyPr/>
          <a:lstStyle/>
          <a:p>
            <a:endParaRPr lang="en-NZ"/>
          </a:p>
        </p:txBody>
      </p:sp>
      <p:sp>
        <p:nvSpPr>
          <p:cNvPr id="11" name="Text 8"/>
          <p:cNvSpPr/>
          <p:nvPr/>
        </p:nvSpPr>
        <p:spPr>
          <a:xfrm>
            <a:off x="937498" y="5894427"/>
            <a:ext cx="2945368" cy="322898"/>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Instrument Sans Semi Bold" pitchFamily="34" charset="0"/>
                <a:ea typeface="Instrument Sans Semi Bold" pitchFamily="34" charset="-122"/>
                <a:cs typeface="Instrument Sans Semi Bold" pitchFamily="34" charset="-120"/>
              </a:rPr>
              <a:t>Full-Stack Development</a:t>
            </a:r>
            <a:endParaRPr lang="en-US" sz="2000" dirty="0"/>
          </a:p>
        </p:txBody>
      </p:sp>
      <p:sp>
        <p:nvSpPr>
          <p:cNvPr id="12" name="Text 9"/>
          <p:cNvSpPr/>
          <p:nvPr/>
        </p:nvSpPr>
        <p:spPr>
          <a:xfrm>
            <a:off x="937498" y="6341269"/>
            <a:ext cx="7269004" cy="991910"/>
          </a:xfrm>
          <a:prstGeom prst="rect">
            <a:avLst/>
          </a:prstGeom>
          <a:noFill/>
          <a:ln/>
        </p:spPr>
        <p:txBody>
          <a:bodyPr wrap="square" lIns="0" tIns="0" rIns="0" bIns="0" rtlCol="0" anchor="t"/>
          <a:lstStyle/>
          <a:p>
            <a:pPr marL="0" indent="0" algn="l">
              <a:lnSpc>
                <a:spcPts val="260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This approach combines both front-end and back-end skills, allowing developers to work on all aspects of web application development from user interface to server logic.</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9375"/>
          </a:xfrm>
          <a:prstGeom prst="rect">
            <a:avLst/>
          </a:prstGeom>
        </p:spPr>
      </p:pic>
      <p:sp>
        <p:nvSpPr>
          <p:cNvPr id="3" name="Text 0"/>
          <p:cNvSpPr/>
          <p:nvPr/>
        </p:nvSpPr>
        <p:spPr>
          <a:xfrm>
            <a:off x="733425" y="3195638"/>
            <a:ext cx="5238869" cy="654844"/>
          </a:xfrm>
          <a:prstGeom prst="rect">
            <a:avLst/>
          </a:prstGeom>
          <a:noFill/>
          <a:ln/>
        </p:spPr>
        <p:txBody>
          <a:bodyPr wrap="none" lIns="0" tIns="0" rIns="0" bIns="0" rtlCol="0" anchor="t"/>
          <a:lstStyle/>
          <a:p>
            <a:pPr marL="0" indent="0" algn="l">
              <a:lnSpc>
                <a:spcPts val="5150"/>
              </a:lnSpc>
              <a:buNone/>
            </a:pPr>
            <a:r>
              <a:rPr lang="en-US" sz="4100" dirty="0">
                <a:solidFill>
                  <a:srgbClr val="CBCCCE"/>
                </a:solidFill>
                <a:latin typeface="Instrument Sans Semi Bold" pitchFamily="34" charset="0"/>
                <a:ea typeface="Instrument Sans Semi Bold" pitchFamily="34" charset="-122"/>
                <a:cs typeface="Instrument Sans Semi Bold" pitchFamily="34" charset="-120"/>
              </a:rPr>
              <a:t>How the Web Works</a:t>
            </a:r>
            <a:endParaRPr lang="en-US" sz="4100" dirty="0"/>
          </a:p>
        </p:txBody>
      </p:sp>
      <p:pic>
        <p:nvPicPr>
          <p:cNvPr id="4" name="Image 1" descr="preencoded.png"/>
          <p:cNvPicPr>
            <a:picLocks noChangeAspect="1"/>
          </p:cNvPicPr>
          <p:nvPr/>
        </p:nvPicPr>
        <p:blipFill>
          <a:blip r:embed="rId4"/>
          <a:stretch>
            <a:fillRect/>
          </a:stretch>
        </p:blipFill>
        <p:spPr>
          <a:xfrm>
            <a:off x="733425" y="4164806"/>
            <a:ext cx="3290887" cy="838200"/>
          </a:xfrm>
          <a:prstGeom prst="rect">
            <a:avLst/>
          </a:prstGeom>
        </p:spPr>
      </p:pic>
      <p:sp>
        <p:nvSpPr>
          <p:cNvPr id="5" name="Text 1"/>
          <p:cNvSpPr/>
          <p:nvPr/>
        </p:nvSpPr>
        <p:spPr>
          <a:xfrm>
            <a:off x="942975" y="5317331"/>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Browser Request</a:t>
            </a:r>
            <a:endParaRPr lang="en-US" sz="2050" dirty="0"/>
          </a:p>
        </p:txBody>
      </p:sp>
      <p:sp>
        <p:nvSpPr>
          <p:cNvPr id="6" name="Text 2"/>
          <p:cNvSpPr/>
          <p:nvPr/>
        </p:nvSpPr>
        <p:spPr>
          <a:xfrm>
            <a:off x="942975" y="5770483"/>
            <a:ext cx="2871788" cy="1676400"/>
          </a:xfrm>
          <a:prstGeom prst="rect">
            <a:avLst/>
          </a:prstGeom>
          <a:noFill/>
          <a:ln/>
        </p:spPr>
        <p:txBody>
          <a:bodyPr wrap="square" lIns="0" tIns="0" rIns="0" bIns="0" rtlCol="0" anchor="t"/>
          <a:lstStyle/>
          <a:p>
            <a:pPr marL="0" indent="0" algn="l">
              <a:lnSpc>
                <a:spcPts val="260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You type a URL into a browser, which sends a request to the server via the internet using HTTP or HTTPS protocols.</a:t>
            </a:r>
            <a:endParaRPr lang="en-US" sz="1650" dirty="0"/>
          </a:p>
        </p:txBody>
      </p:sp>
      <p:pic>
        <p:nvPicPr>
          <p:cNvPr id="7" name="Image 2" descr="preencoded.png"/>
          <p:cNvPicPr>
            <a:picLocks noChangeAspect="1"/>
          </p:cNvPicPr>
          <p:nvPr/>
        </p:nvPicPr>
        <p:blipFill>
          <a:blip r:embed="rId5"/>
          <a:stretch>
            <a:fillRect/>
          </a:stretch>
        </p:blipFill>
        <p:spPr>
          <a:xfrm>
            <a:off x="4024313" y="4164806"/>
            <a:ext cx="3290887" cy="838200"/>
          </a:xfrm>
          <a:prstGeom prst="rect">
            <a:avLst/>
          </a:prstGeom>
        </p:spPr>
      </p:pic>
      <p:sp>
        <p:nvSpPr>
          <p:cNvPr id="8" name="Text 3"/>
          <p:cNvSpPr/>
          <p:nvPr/>
        </p:nvSpPr>
        <p:spPr>
          <a:xfrm>
            <a:off x="4233863" y="5317331"/>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Server Processing</a:t>
            </a:r>
            <a:endParaRPr lang="en-US" sz="2050" dirty="0"/>
          </a:p>
        </p:txBody>
      </p:sp>
      <p:sp>
        <p:nvSpPr>
          <p:cNvPr id="9" name="Text 4"/>
          <p:cNvSpPr/>
          <p:nvPr/>
        </p:nvSpPr>
        <p:spPr>
          <a:xfrm>
            <a:off x="4233863" y="5770483"/>
            <a:ext cx="2871788" cy="1676400"/>
          </a:xfrm>
          <a:prstGeom prst="rect">
            <a:avLst/>
          </a:prstGeom>
          <a:noFill/>
          <a:ln/>
        </p:spPr>
        <p:txBody>
          <a:bodyPr wrap="square" lIns="0" tIns="0" rIns="0" bIns="0" rtlCol="0" anchor="t"/>
          <a:lstStyle/>
          <a:p>
            <a:pPr marL="0" indent="0" algn="l">
              <a:lnSpc>
                <a:spcPts val="260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The server receives and processes the request, preparing the appropriate response based on the URL requested.</a:t>
            </a:r>
            <a:endParaRPr lang="en-US" sz="1650" dirty="0"/>
          </a:p>
        </p:txBody>
      </p:sp>
      <p:pic>
        <p:nvPicPr>
          <p:cNvPr id="10" name="Image 3" descr="preencoded.png"/>
          <p:cNvPicPr>
            <a:picLocks noChangeAspect="1"/>
          </p:cNvPicPr>
          <p:nvPr/>
        </p:nvPicPr>
        <p:blipFill>
          <a:blip r:embed="rId6"/>
          <a:stretch>
            <a:fillRect/>
          </a:stretch>
        </p:blipFill>
        <p:spPr>
          <a:xfrm>
            <a:off x="7315200" y="4164806"/>
            <a:ext cx="3290887" cy="838200"/>
          </a:xfrm>
          <a:prstGeom prst="rect">
            <a:avLst/>
          </a:prstGeom>
        </p:spPr>
      </p:pic>
      <p:sp>
        <p:nvSpPr>
          <p:cNvPr id="11" name="Text 5"/>
          <p:cNvSpPr/>
          <p:nvPr/>
        </p:nvSpPr>
        <p:spPr>
          <a:xfrm>
            <a:off x="7524750" y="5317331"/>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Response Delivery</a:t>
            </a:r>
            <a:endParaRPr lang="en-US" sz="2050" dirty="0"/>
          </a:p>
        </p:txBody>
      </p:sp>
      <p:sp>
        <p:nvSpPr>
          <p:cNvPr id="12" name="Text 6"/>
          <p:cNvSpPr/>
          <p:nvPr/>
        </p:nvSpPr>
        <p:spPr>
          <a:xfrm>
            <a:off x="7524750" y="5770483"/>
            <a:ext cx="2871788" cy="1341120"/>
          </a:xfrm>
          <a:prstGeom prst="rect">
            <a:avLst/>
          </a:prstGeom>
          <a:noFill/>
          <a:ln/>
        </p:spPr>
        <p:txBody>
          <a:bodyPr wrap="square" lIns="0" tIns="0" rIns="0" bIns="0" rtlCol="0" anchor="t"/>
          <a:lstStyle/>
          <a:p>
            <a:pPr marL="0" indent="0" algn="l">
              <a:lnSpc>
                <a:spcPts val="260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The server sends back a response, usually containing HTML, CSS, and JavaScript files.</a:t>
            </a:r>
            <a:endParaRPr lang="en-US" sz="1650" dirty="0"/>
          </a:p>
        </p:txBody>
      </p:sp>
      <p:pic>
        <p:nvPicPr>
          <p:cNvPr id="13" name="Image 4" descr="preencoded.png"/>
          <p:cNvPicPr>
            <a:picLocks noChangeAspect="1"/>
          </p:cNvPicPr>
          <p:nvPr/>
        </p:nvPicPr>
        <p:blipFill>
          <a:blip r:embed="rId7"/>
          <a:stretch>
            <a:fillRect/>
          </a:stretch>
        </p:blipFill>
        <p:spPr>
          <a:xfrm>
            <a:off x="10606087" y="4164806"/>
            <a:ext cx="3290887" cy="838200"/>
          </a:xfrm>
          <a:prstGeom prst="rect">
            <a:avLst/>
          </a:prstGeom>
        </p:spPr>
      </p:pic>
      <p:sp>
        <p:nvSpPr>
          <p:cNvPr id="14" name="Text 7"/>
          <p:cNvSpPr/>
          <p:nvPr/>
        </p:nvSpPr>
        <p:spPr>
          <a:xfrm>
            <a:off x="10815638" y="5317331"/>
            <a:ext cx="2619375" cy="327422"/>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Browser Display</a:t>
            </a:r>
            <a:endParaRPr lang="en-US" sz="2050" dirty="0"/>
          </a:p>
        </p:txBody>
      </p:sp>
      <p:sp>
        <p:nvSpPr>
          <p:cNvPr id="15" name="Text 8"/>
          <p:cNvSpPr/>
          <p:nvPr/>
        </p:nvSpPr>
        <p:spPr>
          <a:xfrm>
            <a:off x="10815638" y="5770483"/>
            <a:ext cx="2871788" cy="1341120"/>
          </a:xfrm>
          <a:prstGeom prst="rect">
            <a:avLst/>
          </a:prstGeom>
          <a:noFill/>
          <a:ln/>
        </p:spPr>
        <p:txBody>
          <a:bodyPr wrap="square" lIns="0" tIns="0" rIns="0" bIns="0" rtlCol="0" anchor="t"/>
          <a:lstStyle/>
          <a:p>
            <a:pPr marL="0" indent="0" algn="l">
              <a:lnSpc>
                <a:spcPts val="260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The browser interprets the received files and displays the resulting webpage to the user.</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72051"/>
            <a:ext cx="9906833" cy="708779"/>
          </a:xfrm>
          <a:prstGeom prst="rect">
            <a:avLst/>
          </a:prstGeom>
          <a:noFill/>
          <a:ln/>
        </p:spPr>
        <p:txBody>
          <a:bodyPr wrap="none" lIns="0" tIns="0" rIns="0" bIns="0" rtlCol="0" anchor="t"/>
          <a:lstStyle/>
          <a:p>
            <a:pPr marL="0" indent="0" algn="l">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Web Browsing: A Restaurant Analogy</a:t>
            </a:r>
            <a:endParaRPr lang="en-US" sz="4450" dirty="0"/>
          </a:p>
        </p:txBody>
      </p:sp>
      <p:sp>
        <p:nvSpPr>
          <p:cNvPr id="3" name="Text 1"/>
          <p:cNvSpPr/>
          <p:nvPr/>
        </p:nvSpPr>
        <p:spPr>
          <a:xfrm>
            <a:off x="793790" y="2447806"/>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Browser = You (The Customer)</a:t>
            </a:r>
            <a:endParaRPr lang="en-US" sz="2200" dirty="0"/>
          </a:p>
        </p:txBody>
      </p:sp>
      <p:sp>
        <p:nvSpPr>
          <p:cNvPr id="4" name="Text 2"/>
          <p:cNvSpPr/>
          <p:nvPr/>
        </p:nvSpPr>
        <p:spPr>
          <a:xfrm>
            <a:off x="793790" y="3383280"/>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Just as you visit a restaurant and place an order, your browser makes requests for web content on your behalf.</a:t>
            </a:r>
            <a:endParaRPr lang="en-US" sz="1750" dirty="0"/>
          </a:p>
        </p:txBody>
      </p:sp>
      <p:sp>
        <p:nvSpPr>
          <p:cNvPr id="5" name="Text 3"/>
          <p:cNvSpPr/>
          <p:nvPr/>
        </p:nvSpPr>
        <p:spPr>
          <a:xfrm>
            <a:off x="793790" y="5401866"/>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You interact with what's delivered, just as you would with the food that arrives at your table.</a:t>
            </a:r>
            <a:endParaRPr lang="en-US" sz="1750" dirty="0"/>
          </a:p>
        </p:txBody>
      </p:sp>
      <p:sp>
        <p:nvSpPr>
          <p:cNvPr id="6" name="Text 4"/>
          <p:cNvSpPr/>
          <p:nvPr/>
        </p:nvSpPr>
        <p:spPr>
          <a:xfrm>
            <a:off x="4200406" y="24478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URL = Menu Item</a:t>
            </a:r>
            <a:endParaRPr lang="en-US" sz="2200" dirty="0"/>
          </a:p>
        </p:txBody>
      </p:sp>
      <p:sp>
        <p:nvSpPr>
          <p:cNvPr id="7" name="Text 5"/>
          <p:cNvSpPr/>
          <p:nvPr/>
        </p:nvSpPr>
        <p:spPr>
          <a:xfrm>
            <a:off x="4200406" y="3028950"/>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URL you type is like selecting a specific dish from the menu. It tells the server exactly what you want.</a:t>
            </a:r>
            <a:endParaRPr lang="en-US" sz="1750" dirty="0"/>
          </a:p>
        </p:txBody>
      </p:sp>
      <p:sp>
        <p:nvSpPr>
          <p:cNvPr id="8" name="Text 6"/>
          <p:cNvSpPr/>
          <p:nvPr/>
        </p:nvSpPr>
        <p:spPr>
          <a:xfrm>
            <a:off x="4200406" y="5047536"/>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Different URLs (menu items) will result in different content being delivered to your browser.</a:t>
            </a:r>
            <a:endParaRPr lang="en-US" sz="1750" dirty="0"/>
          </a:p>
        </p:txBody>
      </p:sp>
      <p:sp>
        <p:nvSpPr>
          <p:cNvPr id="9" name="Text 7"/>
          <p:cNvSpPr/>
          <p:nvPr/>
        </p:nvSpPr>
        <p:spPr>
          <a:xfrm>
            <a:off x="7607022" y="24478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Server = Kitchen</a:t>
            </a:r>
            <a:endParaRPr lang="en-US" sz="2200" dirty="0"/>
          </a:p>
        </p:txBody>
      </p:sp>
      <p:sp>
        <p:nvSpPr>
          <p:cNvPr id="10" name="Text 8"/>
          <p:cNvSpPr/>
          <p:nvPr/>
        </p:nvSpPr>
        <p:spPr>
          <a:xfrm>
            <a:off x="7607022" y="3028950"/>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server processes requests behind the scenes, just as a kitchen prepares meals out of the customer's view.</a:t>
            </a:r>
            <a:endParaRPr lang="en-US" sz="1750" dirty="0"/>
          </a:p>
        </p:txBody>
      </p:sp>
      <p:sp>
        <p:nvSpPr>
          <p:cNvPr id="11" name="Text 9"/>
          <p:cNvSpPr/>
          <p:nvPr/>
        </p:nvSpPr>
        <p:spPr>
          <a:xfrm>
            <a:off x="7607022" y="5047536"/>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Both transform raw ingredients (data, code) into a finished product for consumption.</a:t>
            </a:r>
            <a:endParaRPr lang="en-US" sz="1750" dirty="0"/>
          </a:p>
        </p:txBody>
      </p:sp>
      <p:sp>
        <p:nvSpPr>
          <p:cNvPr id="12" name="Text 10"/>
          <p:cNvSpPr/>
          <p:nvPr/>
        </p:nvSpPr>
        <p:spPr>
          <a:xfrm>
            <a:off x="11013638" y="2447806"/>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HTML Page = Served Dish</a:t>
            </a:r>
            <a:endParaRPr lang="en-US" sz="2200" dirty="0"/>
          </a:p>
        </p:txBody>
      </p:sp>
      <p:sp>
        <p:nvSpPr>
          <p:cNvPr id="13" name="Text 11"/>
          <p:cNvSpPr/>
          <p:nvPr/>
        </p:nvSpPr>
        <p:spPr>
          <a:xfrm>
            <a:off x="11013638" y="3383280"/>
            <a:ext cx="2845594"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final webpage displayed is like the plated meal brought to your table - the end result of the entire process.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4855" y="586383"/>
            <a:ext cx="8683943" cy="665083"/>
          </a:xfrm>
          <a:prstGeom prst="rect">
            <a:avLst/>
          </a:prstGeom>
          <a:noFill/>
          <a:ln/>
        </p:spPr>
        <p:txBody>
          <a:bodyPr wrap="none" lIns="0" tIns="0" rIns="0" bIns="0" rtlCol="0" anchor="t"/>
          <a:lstStyle/>
          <a:p>
            <a:pPr marL="0" indent="0" algn="l">
              <a:lnSpc>
                <a:spcPts val="5200"/>
              </a:lnSpc>
              <a:buNone/>
            </a:pPr>
            <a:r>
              <a:rPr lang="en-US" sz="4150" dirty="0">
                <a:solidFill>
                  <a:srgbClr val="CBCCCE"/>
                </a:solidFill>
                <a:latin typeface="Instrument Sans Semi Bold" pitchFamily="34" charset="0"/>
                <a:ea typeface="Instrument Sans Semi Bold" pitchFamily="34" charset="-122"/>
                <a:cs typeface="Instrument Sans Semi Bold" pitchFamily="34" charset="-120"/>
              </a:rPr>
              <a:t>Components of Web Development</a:t>
            </a:r>
            <a:endParaRPr lang="en-US" sz="4150" dirty="0"/>
          </a:p>
        </p:txBody>
      </p:sp>
      <p:pic>
        <p:nvPicPr>
          <p:cNvPr id="3" name="Image 0" descr="preencoded.png"/>
          <p:cNvPicPr>
            <a:picLocks noChangeAspect="1"/>
          </p:cNvPicPr>
          <p:nvPr/>
        </p:nvPicPr>
        <p:blipFill>
          <a:blip r:embed="rId3"/>
          <a:stretch>
            <a:fillRect/>
          </a:stretch>
        </p:blipFill>
        <p:spPr>
          <a:xfrm>
            <a:off x="2945844" y="1677114"/>
            <a:ext cx="2168128" cy="1226106"/>
          </a:xfrm>
          <a:prstGeom prst="rect">
            <a:avLst/>
          </a:prstGeom>
        </p:spPr>
      </p:pic>
      <p:pic>
        <p:nvPicPr>
          <p:cNvPr id="4" name="Image 1" descr="preencoded.png"/>
          <p:cNvPicPr>
            <a:picLocks noChangeAspect="1"/>
          </p:cNvPicPr>
          <p:nvPr/>
        </p:nvPicPr>
        <p:blipFill>
          <a:blip r:embed="rId4"/>
          <a:stretch>
            <a:fillRect/>
          </a:stretch>
        </p:blipFill>
        <p:spPr>
          <a:xfrm>
            <a:off x="3880247" y="2255044"/>
            <a:ext cx="299204" cy="374094"/>
          </a:xfrm>
          <a:prstGeom prst="rect">
            <a:avLst/>
          </a:prstGeom>
        </p:spPr>
      </p:pic>
      <p:sp>
        <p:nvSpPr>
          <p:cNvPr id="5" name="Text 1"/>
          <p:cNvSpPr/>
          <p:nvPr/>
        </p:nvSpPr>
        <p:spPr>
          <a:xfrm>
            <a:off x="5326737" y="1889879"/>
            <a:ext cx="2660333" cy="332423"/>
          </a:xfrm>
          <a:prstGeom prst="rect">
            <a:avLst/>
          </a:prstGeom>
          <a:noFill/>
          <a:ln/>
        </p:spPr>
        <p:txBody>
          <a:bodyPr wrap="none" lIns="0" tIns="0" rIns="0" bIns="0" rtlCol="0" anchor="t"/>
          <a:lstStyle/>
          <a:p>
            <a:pPr marL="0" indent="0" algn="l">
              <a:lnSpc>
                <a:spcPts val="260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JavaScript (Behavior)</a:t>
            </a:r>
            <a:endParaRPr lang="en-US" sz="2050" dirty="0"/>
          </a:p>
        </p:txBody>
      </p:sp>
      <p:sp>
        <p:nvSpPr>
          <p:cNvPr id="6" name="Text 2"/>
          <p:cNvSpPr/>
          <p:nvPr/>
        </p:nvSpPr>
        <p:spPr>
          <a:xfrm>
            <a:off x="5326737" y="2349937"/>
            <a:ext cx="4346853" cy="340519"/>
          </a:xfrm>
          <a:prstGeom prst="rect">
            <a:avLst/>
          </a:prstGeom>
          <a:noFill/>
          <a:ln/>
        </p:spPr>
        <p:txBody>
          <a:bodyPr wrap="none" lIns="0" tIns="0" rIns="0" bIns="0" rtlCol="0" anchor="t"/>
          <a:lstStyle/>
          <a:p>
            <a:pPr marL="0" indent="0" algn="l">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Adds interactivity and dynamic functionality</a:t>
            </a:r>
            <a:endParaRPr lang="en-US" sz="1650" dirty="0"/>
          </a:p>
        </p:txBody>
      </p:sp>
      <p:sp>
        <p:nvSpPr>
          <p:cNvPr id="7" name="Shape 3"/>
          <p:cNvSpPr/>
          <p:nvPr/>
        </p:nvSpPr>
        <p:spPr>
          <a:xfrm>
            <a:off x="5167074" y="2920246"/>
            <a:ext cx="8665369" cy="11430"/>
          </a:xfrm>
          <a:prstGeom prst="roundRect">
            <a:avLst>
              <a:gd name="adj" fmla="val 782074"/>
            </a:avLst>
          </a:prstGeom>
          <a:solidFill>
            <a:srgbClr val="56565B"/>
          </a:solidFill>
          <a:ln/>
        </p:spPr>
        <p:txBody>
          <a:bodyPr/>
          <a:lstStyle/>
          <a:p>
            <a:endParaRPr lang="en-NZ"/>
          </a:p>
        </p:txBody>
      </p:sp>
      <p:pic>
        <p:nvPicPr>
          <p:cNvPr id="8" name="Image 2" descr="preencoded.png"/>
          <p:cNvPicPr>
            <a:picLocks noChangeAspect="1"/>
          </p:cNvPicPr>
          <p:nvPr/>
        </p:nvPicPr>
        <p:blipFill>
          <a:blip r:embed="rId5"/>
          <a:stretch>
            <a:fillRect/>
          </a:stretch>
        </p:blipFill>
        <p:spPr>
          <a:xfrm>
            <a:off x="1861780" y="2956322"/>
            <a:ext cx="4336375" cy="1226106"/>
          </a:xfrm>
          <a:prstGeom prst="rect">
            <a:avLst/>
          </a:prstGeom>
        </p:spPr>
      </p:pic>
      <p:pic>
        <p:nvPicPr>
          <p:cNvPr id="9" name="Image 3" descr="preencoded.png"/>
          <p:cNvPicPr>
            <a:picLocks noChangeAspect="1"/>
          </p:cNvPicPr>
          <p:nvPr/>
        </p:nvPicPr>
        <p:blipFill>
          <a:blip r:embed="rId6"/>
          <a:stretch>
            <a:fillRect/>
          </a:stretch>
        </p:blipFill>
        <p:spPr>
          <a:xfrm>
            <a:off x="3880366" y="3382328"/>
            <a:ext cx="299204" cy="374094"/>
          </a:xfrm>
          <a:prstGeom prst="rect">
            <a:avLst/>
          </a:prstGeom>
        </p:spPr>
      </p:pic>
      <p:sp>
        <p:nvSpPr>
          <p:cNvPr id="10" name="Text 4"/>
          <p:cNvSpPr/>
          <p:nvPr/>
        </p:nvSpPr>
        <p:spPr>
          <a:xfrm>
            <a:off x="6410920" y="3169087"/>
            <a:ext cx="2660333" cy="332423"/>
          </a:xfrm>
          <a:prstGeom prst="rect">
            <a:avLst/>
          </a:prstGeom>
          <a:noFill/>
          <a:ln/>
        </p:spPr>
        <p:txBody>
          <a:bodyPr wrap="none" lIns="0" tIns="0" rIns="0" bIns="0" rtlCol="0" anchor="t"/>
          <a:lstStyle/>
          <a:p>
            <a:pPr marL="0" indent="0" algn="l">
              <a:lnSpc>
                <a:spcPts val="260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CSS (Style)</a:t>
            </a:r>
            <a:endParaRPr lang="en-US" sz="2050" dirty="0"/>
          </a:p>
        </p:txBody>
      </p:sp>
      <p:sp>
        <p:nvSpPr>
          <p:cNvPr id="11" name="Text 5"/>
          <p:cNvSpPr/>
          <p:nvPr/>
        </p:nvSpPr>
        <p:spPr>
          <a:xfrm>
            <a:off x="6410920" y="3629144"/>
            <a:ext cx="3136583" cy="340519"/>
          </a:xfrm>
          <a:prstGeom prst="rect">
            <a:avLst/>
          </a:prstGeom>
          <a:noFill/>
          <a:ln/>
        </p:spPr>
        <p:txBody>
          <a:bodyPr wrap="none" lIns="0" tIns="0" rIns="0" bIns="0" rtlCol="0" anchor="t"/>
          <a:lstStyle/>
          <a:p>
            <a:pPr marL="0" indent="0" algn="l">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Controls appearance and layout</a:t>
            </a:r>
            <a:endParaRPr lang="en-US" sz="1650" dirty="0"/>
          </a:p>
        </p:txBody>
      </p:sp>
      <p:sp>
        <p:nvSpPr>
          <p:cNvPr id="12" name="Shape 6"/>
          <p:cNvSpPr/>
          <p:nvPr/>
        </p:nvSpPr>
        <p:spPr>
          <a:xfrm>
            <a:off x="6251258" y="4199453"/>
            <a:ext cx="7581186" cy="11430"/>
          </a:xfrm>
          <a:prstGeom prst="roundRect">
            <a:avLst>
              <a:gd name="adj" fmla="val 782074"/>
            </a:avLst>
          </a:prstGeom>
          <a:solidFill>
            <a:srgbClr val="56565B"/>
          </a:solidFill>
          <a:ln/>
        </p:spPr>
        <p:txBody>
          <a:bodyPr/>
          <a:lstStyle/>
          <a:p>
            <a:endParaRPr lang="en-NZ"/>
          </a:p>
        </p:txBody>
      </p:sp>
      <p:pic>
        <p:nvPicPr>
          <p:cNvPr id="13" name="Image 4" descr="preencoded.png"/>
          <p:cNvPicPr>
            <a:picLocks noChangeAspect="1"/>
          </p:cNvPicPr>
          <p:nvPr/>
        </p:nvPicPr>
        <p:blipFill>
          <a:blip r:embed="rId7"/>
          <a:stretch>
            <a:fillRect/>
          </a:stretch>
        </p:blipFill>
        <p:spPr>
          <a:xfrm>
            <a:off x="777597" y="4235529"/>
            <a:ext cx="6504623" cy="1226106"/>
          </a:xfrm>
          <a:prstGeom prst="rect">
            <a:avLst/>
          </a:prstGeom>
        </p:spPr>
      </p:pic>
      <p:pic>
        <p:nvPicPr>
          <p:cNvPr id="14" name="Image 5" descr="preencoded.png"/>
          <p:cNvPicPr>
            <a:picLocks noChangeAspect="1"/>
          </p:cNvPicPr>
          <p:nvPr/>
        </p:nvPicPr>
        <p:blipFill>
          <a:blip r:embed="rId8"/>
          <a:stretch>
            <a:fillRect/>
          </a:stretch>
        </p:blipFill>
        <p:spPr>
          <a:xfrm>
            <a:off x="3880247" y="4661535"/>
            <a:ext cx="299204" cy="374094"/>
          </a:xfrm>
          <a:prstGeom prst="rect">
            <a:avLst/>
          </a:prstGeom>
        </p:spPr>
      </p:pic>
      <p:sp>
        <p:nvSpPr>
          <p:cNvPr id="15" name="Text 7"/>
          <p:cNvSpPr/>
          <p:nvPr/>
        </p:nvSpPr>
        <p:spPr>
          <a:xfrm>
            <a:off x="7494984" y="4448294"/>
            <a:ext cx="2660333" cy="332423"/>
          </a:xfrm>
          <a:prstGeom prst="rect">
            <a:avLst/>
          </a:prstGeom>
          <a:noFill/>
          <a:ln/>
        </p:spPr>
        <p:txBody>
          <a:bodyPr wrap="none" lIns="0" tIns="0" rIns="0" bIns="0" rtlCol="0" anchor="t"/>
          <a:lstStyle/>
          <a:p>
            <a:pPr marL="0" indent="0" algn="l">
              <a:lnSpc>
                <a:spcPts val="2600"/>
              </a:lnSpc>
              <a:buNone/>
            </a:pPr>
            <a:r>
              <a:rPr lang="en-US" sz="2050" dirty="0">
                <a:solidFill>
                  <a:srgbClr val="CFD0D8"/>
                </a:solidFill>
                <a:latin typeface="Instrument Sans Semi Bold" pitchFamily="34" charset="0"/>
                <a:ea typeface="Instrument Sans Semi Bold" pitchFamily="34" charset="-122"/>
                <a:cs typeface="Instrument Sans Semi Bold" pitchFamily="34" charset="-120"/>
              </a:rPr>
              <a:t>HTML (Structure)</a:t>
            </a:r>
            <a:endParaRPr lang="en-US" sz="2050" dirty="0"/>
          </a:p>
        </p:txBody>
      </p:sp>
      <p:sp>
        <p:nvSpPr>
          <p:cNvPr id="16" name="Text 8"/>
          <p:cNvSpPr/>
          <p:nvPr/>
        </p:nvSpPr>
        <p:spPr>
          <a:xfrm>
            <a:off x="7494984" y="4908352"/>
            <a:ext cx="3601045" cy="340519"/>
          </a:xfrm>
          <a:prstGeom prst="rect">
            <a:avLst/>
          </a:prstGeom>
          <a:noFill/>
          <a:ln/>
        </p:spPr>
        <p:txBody>
          <a:bodyPr wrap="none" lIns="0" tIns="0" rIns="0" bIns="0" rtlCol="0" anchor="t"/>
          <a:lstStyle/>
          <a:p>
            <a:pPr marL="0" indent="0" algn="l">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Provides the foundation and content</a:t>
            </a:r>
            <a:endParaRPr lang="en-US" sz="1650" dirty="0"/>
          </a:p>
        </p:txBody>
      </p:sp>
      <p:sp>
        <p:nvSpPr>
          <p:cNvPr id="17" name="Text 9"/>
          <p:cNvSpPr/>
          <p:nvPr/>
        </p:nvSpPr>
        <p:spPr>
          <a:xfrm>
            <a:off x="744855" y="5701070"/>
            <a:ext cx="13140690" cy="1021556"/>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These three technologies form the cornerstone of front-end web development. HTML provides the structural foundation of web pages, organizing content into a logical hierarchy. CSS enhances this structure with visual styling, controlling everything from colors and fonts to layout and responsiveness.</a:t>
            </a:r>
            <a:endParaRPr lang="en-US" sz="1650" dirty="0"/>
          </a:p>
        </p:txBody>
      </p:sp>
      <p:sp>
        <p:nvSpPr>
          <p:cNvPr id="18" name="Text 10"/>
          <p:cNvSpPr/>
          <p:nvPr/>
        </p:nvSpPr>
        <p:spPr>
          <a:xfrm>
            <a:off x="744855" y="6962061"/>
            <a:ext cx="13140690" cy="681038"/>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JavaScript completes the trio by adding behavior and interactivity, allowing for dynamic content updates, user input validation, and complex functionality without requiring page reloads.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5324" y="538401"/>
            <a:ext cx="6155055" cy="611981"/>
          </a:xfrm>
          <a:prstGeom prst="rect">
            <a:avLst/>
          </a:prstGeom>
          <a:noFill/>
          <a:ln/>
        </p:spPr>
        <p:txBody>
          <a:bodyPr wrap="none" lIns="0" tIns="0" rIns="0" bIns="0" rtlCol="0" anchor="t"/>
          <a:lstStyle/>
          <a:p>
            <a:pPr marL="0" indent="0" algn="l">
              <a:lnSpc>
                <a:spcPts val="4800"/>
              </a:lnSpc>
              <a:buNone/>
            </a:pPr>
            <a:r>
              <a:rPr lang="en-US" sz="3850" dirty="0">
                <a:solidFill>
                  <a:srgbClr val="CBCCCE"/>
                </a:solidFill>
                <a:latin typeface="Instrument Sans Semi Bold" pitchFamily="34" charset="0"/>
                <a:ea typeface="Instrument Sans Semi Bold" pitchFamily="34" charset="-122"/>
                <a:cs typeface="Instrument Sans Semi Bold" pitchFamily="34" charset="-120"/>
              </a:rPr>
              <a:t>Simple Web Page Example</a:t>
            </a:r>
            <a:endParaRPr lang="en-US" sz="3850" dirty="0"/>
          </a:p>
        </p:txBody>
      </p:sp>
      <p:sp>
        <p:nvSpPr>
          <p:cNvPr id="3" name="Text 1"/>
          <p:cNvSpPr/>
          <p:nvPr/>
        </p:nvSpPr>
        <p:spPr>
          <a:xfrm>
            <a:off x="685324" y="1639848"/>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CBCCCE"/>
                </a:solidFill>
                <a:latin typeface="Instrument Sans Semi Bold" pitchFamily="34" charset="0"/>
                <a:ea typeface="Instrument Sans Semi Bold" pitchFamily="34" charset="-122"/>
                <a:cs typeface="Instrument Sans Semi Bold" pitchFamily="34" charset="-120"/>
              </a:rPr>
              <a:t>HTML Code</a:t>
            </a:r>
            <a:endParaRPr lang="en-US" sz="1900" dirty="0"/>
          </a:p>
        </p:txBody>
      </p:sp>
      <p:sp>
        <p:nvSpPr>
          <p:cNvPr id="4" name="Shape 2"/>
          <p:cNvSpPr/>
          <p:nvPr/>
        </p:nvSpPr>
        <p:spPr>
          <a:xfrm>
            <a:off x="685324" y="2166104"/>
            <a:ext cx="6391037" cy="5307568"/>
          </a:xfrm>
          <a:prstGeom prst="roundRect">
            <a:avLst>
              <a:gd name="adj" fmla="val 1550"/>
            </a:avLst>
          </a:prstGeom>
          <a:solidFill>
            <a:srgbClr val="252528"/>
          </a:solidFill>
          <a:ln/>
        </p:spPr>
        <p:txBody>
          <a:bodyPr/>
          <a:lstStyle/>
          <a:p>
            <a:endParaRPr lang="en-NZ"/>
          </a:p>
        </p:txBody>
      </p:sp>
      <p:sp>
        <p:nvSpPr>
          <p:cNvPr id="5" name="Shape 3"/>
          <p:cNvSpPr/>
          <p:nvPr/>
        </p:nvSpPr>
        <p:spPr>
          <a:xfrm>
            <a:off x="675561" y="2166104"/>
            <a:ext cx="6410563" cy="5307568"/>
          </a:xfrm>
          <a:prstGeom prst="roundRect">
            <a:avLst>
              <a:gd name="adj" fmla="val 553"/>
            </a:avLst>
          </a:prstGeom>
          <a:solidFill>
            <a:srgbClr val="252528"/>
          </a:solidFill>
          <a:ln/>
        </p:spPr>
        <p:txBody>
          <a:bodyPr/>
          <a:lstStyle/>
          <a:p>
            <a:endParaRPr lang="en-NZ"/>
          </a:p>
        </p:txBody>
      </p:sp>
      <p:sp>
        <p:nvSpPr>
          <p:cNvPr id="6" name="Text 4"/>
          <p:cNvSpPr/>
          <p:nvPr/>
        </p:nvSpPr>
        <p:spPr>
          <a:xfrm>
            <a:off x="871299" y="2312908"/>
            <a:ext cx="6019086" cy="5013960"/>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&lt;!DOCTYPE html&gt;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&lt;html&gt;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&lt;head&gt;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  &lt;title&gt;Welcome&lt;/title&gt;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  &lt;style&gt;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    body { font-family: Arial; }</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    h1 { color: blue; }</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  &lt;/style&gt;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&lt;/head&gt;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&lt;body&gt;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  &lt;h1&gt;Welcome to Web Development&lt;/h1&gt;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  &lt;p&gt;Learning HTML, CSS, and JavaScript is fun!&lt;/p&gt;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  &lt;button onclick="alert('Hello!');"&gt;Click Me&lt;/button&gt;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&lt;/body&gt;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&lt;/html&gt;</a:t>
            </a:r>
            <a:endParaRPr lang="en-US" sz="1500" dirty="0"/>
          </a:p>
          <a:p>
            <a:pPr marL="0" indent="0" algn="l">
              <a:lnSpc>
                <a:spcPts val="2450"/>
              </a:lnSpc>
              <a:buNone/>
            </a:pPr>
            <a:r>
              <a:rPr lang="en-US" sz="1500" dirty="0">
                <a:solidFill>
                  <a:srgbClr val="CFD0D8"/>
                </a:solidFill>
                <a:highlight>
                  <a:srgbClr val="252528"/>
                </a:highlight>
                <a:latin typeface="Consolas Medium" pitchFamily="34" charset="0"/>
                <a:ea typeface="Consolas Medium" pitchFamily="34" charset="-122"/>
                <a:cs typeface="Consolas Medium" pitchFamily="34" charset="-120"/>
              </a:rPr>
              <a:t>    </a:t>
            </a:r>
            <a:endParaRPr lang="en-US" sz="1500" dirty="0"/>
          </a:p>
        </p:txBody>
      </p:sp>
      <p:sp>
        <p:nvSpPr>
          <p:cNvPr id="7" name="Text 5"/>
          <p:cNvSpPr/>
          <p:nvPr/>
        </p:nvSpPr>
        <p:spPr>
          <a:xfrm>
            <a:off x="7561659" y="1639848"/>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CBCCCE"/>
                </a:solidFill>
                <a:latin typeface="Instrument Sans Semi Bold" pitchFamily="34" charset="0"/>
                <a:ea typeface="Instrument Sans Semi Bold" pitchFamily="34" charset="-122"/>
                <a:cs typeface="Instrument Sans Semi Bold" pitchFamily="34" charset="-120"/>
              </a:rPr>
              <a:t>Result</a:t>
            </a:r>
            <a:endParaRPr lang="en-US" sz="1900" dirty="0"/>
          </a:p>
        </p:txBody>
      </p:sp>
      <p:pic>
        <p:nvPicPr>
          <p:cNvPr id="8" name="Image 0" descr="preencoded.png"/>
          <p:cNvPicPr>
            <a:picLocks noChangeAspect="1"/>
          </p:cNvPicPr>
          <p:nvPr/>
        </p:nvPicPr>
        <p:blipFill>
          <a:blip r:embed="rId3"/>
          <a:stretch>
            <a:fillRect/>
          </a:stretch>
        </p:blipFill>
        <p:spPr>
          <a:xfrm>
            <a:off x="7561659" y="2166104"/>
            <a:ext cx="6391037" cy="3834527"/>
          </a:xfrm>
          <a:prstGeom prst="rect">
            <a:avLst/>
          </a:prstGeom>
        </p:spPr>
      </p:pic>
      <p:sp>
        <p:nvSpPr>
          <p:cNvPr id="9" name="Text 6"/>
          <p:cNvSpPr/>
          <p:nvPr/>
        </p:nvSpPr>
        <p:spPr>
          <a:xfrm>
            <a:off x="7561659" y="6220897"/>
            <a:ext cx="6391037" cy="940118"/>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Instrument Sans Medium" pitchFamily="34" charset="0"/>
                <a:ea typeface="Instrument Sans Medium" pitchFamily="34" charset="-122"/>
                <a:cs typeface="Instrument Sans Medium" pitchFamily="34" charset="-120"/>
              </a:rPr>
              <a:t>This example demonstrates how HTML provides structure (headings, paragraphs, buttons), CSS adds style (blue heading, Arial font), and JavaScript adds behavior (the alert when clicking the button).</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6242" y="663893"/>
            <a:ext cx="7285434" cy="571262"/>
          </a:xfrm>
          <a:prstGeom prst="rect">
            <a:avLst/>
          </a:prstGeom>
          <a:noFill/>
          <a:ln/>
        </p:spPr>
        <p:txBody>
          <a:bodyPr wrap="none" lIns="0" tIns="0" rIns="0" bIns="0" rtlCol="0" anchor="t"/>
          <a:lstStyle/>
          <a:p>
            <a:pPr marL="0" indent="0" algn="l">
              <a:lnSpc>
                <a:spcPts val="4450"/>
              </a:lnSpc>
              <a:buNone/>
            </a:pPr>
            <a:r>
              <a:rPr lang="en-US" sz="3550" dirty="0">
                <a:solidFill>
                  <a:srgbClr val="CBCCCE"/>
                </a:solidFill>
                <a:latin typeface="Instrument Sans Semi Bold" pitchFamily="34" charset="0"/>
                <a:ea typeface="Instrument Sans Semi Bold" pitchFamily="34" charset="-122"/>
                <a:cs typeface="Instrument Sans Semi Bold" pitchFamily="34" charset="-120"/>
              </a:rPr>
              <a:t>Essential Web Development Tools</a:t>
            </a:r>
            <a:endParaRPr lang="en-US" sz="3550" dirty="0"/>
          </a:p>
        </p:txBody>
      </p:sp>
      <p:pic>
        <p:nvPicPr>
          <p:cNvPr id="4" name="Image 1" descr="preencoded.png"/>
          <p:cNvPicPr>
            <a:picLocks noChangeAspect="1"/>
          </p:cNvPicPr>
          <p:nvPr/>
        </p:nvPicPr>
        <p:blipFill>
          <a:blip r:embed="rId4"/>
          <a:stretch>
            <a:fillRect/>
          </a:stretch>
        </p:blipFill>
        <p:spPr>
          <a:xfrm>
            <a:off x="6126242" y="1509355"/>
            <a:ext cx="457081" cy="457081"/>
          </a:xfrm>
          <a:prstGeom prst="rect">
            <a:avLst/>
          </a:prstGeom>
        </p:spPr>
      </p:pic>
      <p:sp>
        <p:nvSpPr>
          <p:cNvPr id="5" name="Text 1"/>
          <p:cNvSpPr/>
          <p:nvPr/>
        </p:nvSpPr>
        <p:spPr>
          <a:xfrm>
            <a:off x="6126242" y="2149197"/>
            <a:ext cx="2285524" cy="285750"/>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Web Browser</a:t>
            </a:r>
            <a:endParaRPr lang="en-US" sz="1750" dirty="0"/>
          </a:p>
        </p:txBody>
      </p:sp>
      <p:sp>
        <p:nvSpPr>
          <p:cNvPr id="6" name="Text 2"/>
          <p:cNvSpPr/>
          <p:nvPr/>
        </p:nvSpPr>
        <p:spPr>
          <a:xfrm>
            <a:off x="6126242" y="2544604"/>
            <a:ext cx="2469118" cy="1462683"/>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Used to view and test web pages. Modern browsers include developer tools for debugging and performance analysis.</a:t>
            </a:r>
            <a:endParaRPr lang="en-US" sz="1400" dirty="0"/>
          </a:p>
        </p:txBody>
      </p:sp>
      <p:sp>
        <p:nvSpPr>
          <p:cNvPr id="7" name="Text 3"/>
          <p:cNvSpPr/>
          <p:nvPr/>
        </p:nvSpPr>
        <p:spPr>
          <a:xfrm>
            <a:off x="6126242" y="4116943"/>
            <a:ext cx="2469118" cy="585073"/>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Popular options: Chrome, Firefox, Safari, Edge</a:t>
            </a:r>
            <a:endParaRPr lang="en-US" sz="1400" dirty="0"/>
          </a:p>
        </p:txBody>
      </p:sp>
      <p:pic>
        <p:nvPicPr>
          <p:cNvPr id="8" name="Image 2" descr="preencoded.png"/>
          <p:cNvPicPr>
            <a:picLocks noChangeAspect="1"/>
          </p:cNvPicPr>
          <p:nvPr/>
        </p:nvPicPr>
        <p:blipFill>
          <a:blip r:embed="rId5"/>
          <a:stretch>
            <a:fillRect/>
          </a:stretch>
        </p:blipFill>
        <p:spPr>
          <a:xfrm>
            <a:off x="8823841" y="1509355"/>
            <a:ext cx="457081" cy="457081"/>
          </a:xfrm>
          <a:prstGeom prst="rect">
            <a:avLst/>
          </a:prstGeom>
        </p:spPr>
      </p:pic>
      <p:sp>
        <p:nvSpPr>
          <p:cNvPr id="9" name="Text 4"/>
          <p:cNvSpPr/>
          <p:nvPr/>
        </p:nvSpPr>
        <p:spPr>
          <a:xfrm>
            <a:off x="8823841" y="2149197"/>
            <a:ext cx="2285524" cy="285750"/>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Code Editor</a:t>
            </a:r>
            <a:endParaRPr lang="en-US" sz="1750" dirty="0"/>
          </a:p>
        </p:txBody>
      </p:sp>
      <p:sp>
        <p:nvSpPr>
          <p:cNvPr id="10" name="Text 5"/>
          <p:cNvSpPr/>
          <p:nvPr/>
        </p:nvSpPr>
        <p:spPr>
          <a:xfrm>
            <a:off x="8823841" y="2544604"/>
            <a:ext cx="2469118" cy="1462683"/>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Software for writing and editing code with helpful features like syntax highlighting and auto-completion.</a:t>
            </a:r>
            <a:endParaRPr lang="en-US" sz="1400" dirty="0"/>
          </a:p>
        </p:txBody>
      </p:sp>
      <p:sp>
        <p:nvSpPr>
          <p:cNvPr id="11" name="Text 6"/>
          <p:cNvSpPr/>
          <p:nvPr/>
        </p:nvSpPr>
        <p:spPr>
          <a:xfrm>
            <a:off x="8823841" y="4116943"/>
            <a:ext cx="2469118" cy="877610"/>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Recommended: Visual Studio Code, Sublime Text, Atom</a:t>
            </a:r>
            <a:endParaRPr lang="en-US" sz="1400" dirty="0"/>
          </a:p>
        </p:txBody>
      </p:sp>
      <p:pic>
        <p:nvPicPr>
          <p:cNvPr id="12" name="Image 3" descr="preencoded.png"/>
          <p:cNvPicPr>
            <a:picLocks noChangeAspect="1"/>
          </p:cNvPicPr>
          <p:nvPr/>
        </p:nvPicPr>
        <p:blipFill>
          <a:blip r:embed="rId6"/>
          <a:stretch>
            <a:fillRect/>
          </a:stretch>
        </p:blipFill>
        <p:spPr>
          <a:xfrm>
            <a:off x="11521440" y="1509355"/>
            <a:ext cx="457081" cy="457081"/>
          </a:xfrm>
          <a:prstGeom prst="rect">
            <a:avLst/>
          </a:prstGeom>
        </p:spPr>
      </p:pic>
      <p:sp>
        <p:nvSpPr>
          <p:cNvPr id="13" name="Text 7"/>
          <p:cNvSpPr/>
          <p:nvPr/>
        </p:nvSpPr>
        <p:spPr>
          <a:xfrm>
            <a:off x="11521440" y="2149197"/>
            <a:ext cx="2285524" cy="285750"/>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Live Server</a:t>
            </a:r>
            <a:endParaRPr lang="en-US" sz="1750" dirty="0"/>
          </a:p>
        </p:txBody>
      </p:sp>
      <p:sp>
        <p:nvSpPr>
          <p:cNvPr id="14" name="Text 8"/>
          <p:cNvSpPr/>
          <p:nvPr/>
        </p:nvSpPr>
        <p:spPr>
          <a:xfrm>
            <a:off x="11521440" y="2544604"/>
            <a:ext cx="2469118" cy="1462683"/>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Automatically refreshes the browser when you make changes to your code, streamlining the development process.</a:t>
            </a:r>
            <a:endParaRPr lang="en-US" sz="1400" dirty="0"/>
          </a:p>
        </p:txBody>
      </p:sp>
      <p:pic>
        <p:nvPicPr>
          <p:cNvPr id="15" name="Image 4" descr="preencoded.png"/>
          <p:cNvPicPr>
            <a:picLocks noChangeAspect="1"/>
          </p:cNvPicPr>
          <p:nvPr/>
        </p:nvPicPr>
        <p:blipFill>
          <a:blip r:embed="rId7"/>
          <a:stretch>
            <a:fillRect/>
          </a:stretch>
        </p:blipFill>
        <p:spPr>
          <a:xfrm>
            <a:off x="6126242" y="5360194"/>
            <a:ext cx="457081" cy="457081"/>
          </a:xfrm>
          <a:prstGeom prst="rect">
            <a:avLst/>
          </a:prstGeom>
        </p:spPr>
      </p:pic>
      <p:sp>
        <p:nvSpPr>
          <p:cNvPr id="16" name="Text 9"/>
          <p:cNvSpPr/>
          <p:nvPr/>
        </p:nvSpPr>
        <p:spPr>
          <a:xfrm>
            <a:off x="6126242" y="6000036"/>
            <a:ext cx="2285524" cy="285750"/>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Instrument Sans Semi Bold" pitchFamily="34" charset="0"/>
                <a:ea typeface="Instrument Sans Semi Bold" pitchFamily="34" charset="-122"/>
                <a:cs typeface="Instrument Sans Semi Bold" pitchFamily="34" charset="-120"/>
              </a:rPr>
              <a:t>Git &amp; GitHub</a:t>
            </a:r>
            <a:endParaRPr lang="en-US" sz="1750" dirty="0"/>
          </a:p>
        </p:txBody>
      </p:sp>
      <p:sp>
        <p:nvSpPr>
          <p:cNvPr id="17" name="Text 10"/>
          <p:cNvSpPr/>
          <p:nvPr/>
        </p:nvSpPr>
        <p:spPr>
          <a:xfrm>
            <a:off x="6126242" y="6395442"/>
            <a:ext cx="2469118" cy="1170146"/>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Instrument Sans Medium" pitchFamily="34" charset="0"/>
                <a:ea typeface="Instrument Sans Medium" pitchFamily="34" charset="-122"/>
                <a:cs typeface="Instrument Sans Medium" pitchFamily="34" charset="-120"/>
              </a:rPr>
              <a:t>Version control system and platform for tracking changes and collaborating with other developers.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60571"/>
            <a:ext cx="7700129" cy="708779"/>
          </a:xfrm>
          <a:prstGeom prst="rect">
            <a:avLst/>
          </a:prstGeom>
          <a:noFill/>
          <a:ln/>
        </p:spPr>
        <p:txBody>
          <a:bodyPr wrap="none" lIns="0" tIns="0" rIns="0" bIns="0" rtlCol="0" anchor="t"/>
          <a:lstStyle/>
          <a:p>
            <a:pPr marL="0" indent="0" algn="l">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Web Development Workflow</a:t>
            </a:r>
            <a:endParaRPr lang="en-US" sz="4450" dirty="0"/>
          </a:p>
        </p:txBody>
      </p:sp>
      <p:sp>
        <p:nvSpPr>
          <p:cNvPr id="3" name="Text 1"/>
          <p:cNvSpPr/>
          <p:nvPr/>
        </p:nvSpPr>
        <p:spPr>
          <a:xfrm>
            <a:off x="1857256" y="2371011"/>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Plan &amp; Design</a:t>
            </a:r>
            <a:endParaRPr lang="en-US" sz="2200" dirty="0"/>
          </a:p>
        </p:txBody>
      </p:sp>
      <p:sp>
        <p:nvSpPr>
          <p:cNvPr id="4" name="Text 2"/>
          <p:cNvSpPr/>
          <p:nvPr/>
        </p:nvSpPr>
        <p:spPr>
          <a:xfrm>
            <a:off x="793790" y="2861429"/>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Define project requirements and create wireframes or mockups</a:t>
            </a:r>
            <a:endParaRPr lang="en-US" sz="1750" dirty="0"/>
          </a:p>
        </p:txBody>
      </p:sp>
      <p:pic>
        <p:nvPicPr>
          <p:cNvPr id="5" name="Image 0" descr="preencoded.png"/>
          <p:cNvPicPr>
            <a:picLocks noChangeAspect="1"/>
          </p:cNvPicPr>
          <p:nvPr/>
        </p:nvPicPr>
        <p:blipFill>
          <a:blip r:embed="rId3"/>
          <a:stretch>
            <a:fillRect/>
          </a:stretch>
        </p:blipFill>
        <p:spPr>
          <a:xfrm>
            <a:off x="5032653" y="1922978"/>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33492" y="2845832"/>
            <a:ext cx="339328" cy="424220"/>
          </a:xfrm>
          <a:prstGeom prst="rect">
            <a:avLst/>
          </a:prstGeom>
        </p:spPr>
      </p:pic>
      <p:sp>
        <p:nvSpPr>
          <p:cNvPr id="7" name="Text 3"/>
          <p:cNvSpPr/>
          <p:nvPr/>
        </p:nvSpPr>
        <p:spPr>
          <a:xfrm>
            <a:off x="9937790" y="19622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Develop</a:t>
            </a:r>
            <a:endParaRPr lang="en-US" sz="2200" dirty="0"/>
          </a:p>
        </p:txBody>
      </p:sp>
      <p:sp>
        <p:nvSpPr>
          <p:cNvPr id="8" name="Text 4"/>
          <p:cNvSpPr/>
          <p:nvPr/>
        </p:nvSpPr>
        <p:spPr>
          <a:xfrm>
            <a:off x="9937790" y="2452688"/>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Write HTML, CSS, JavaScript, and back-end code</a:t>
            </a:r>
            <a:endParaRPr lang="en-US" sz="1750" dirty="0"/>
          </a:p>
        </p:txBody>
      </p:sp>
      <p:pic>
        <p:nvPicPr>
          <p:cNvPr id="9" name="Image 2" descr="preencoded.png"/>
          <p:cNvPicPr>
            <a:picLocks noChangeAspect="1"/>
          </p:cNvPicPr>
          <p:nvPr/>
        </p:nvPicPr>
        <p:blipFill>
          <a:blip r:embed="rId5"/>
          <a:stretch>
            <a:fillRect/>
          </a:stretch>
        </p:blipFill>
        <p:spPr>
          <a:xfrm>
            <a:off x="5032653" y="1922978"/>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893010" y="2581156"/>
            <a:ext cx="339328" cy="424220"/>
          </a:xfrm>
          <a:prstGeom prst="rect">
            <a:avLst/>
          </a:prstGeom>
        </p:spPr>
      </p:pic>
      <p:sp>
        <p:nvSpPr>
          <p:cNvPr id="11" name="Text 5"/>
          <p:cNvSpPr/>
          <p:nvPr/>
        </p:nvSpPr>
        <p:spPr>
          <a:xfrm>
            <a:off x="10051256" y="35972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Test &amp; Debug</a:t>
            </a:r>
            <a:endParaRPr lang="en-US" sz="2200" dirty="0"/>
          </a:p>
        </p:txBody>
      </p:sp>
      <p:sp>
        <p:nvSpPr>
          <p:cNvPr id="12" name="Text 6"/>
          <p:cNvSpPr/>
          <p:nvPr/>
        </p:nvSpPr>
        <p:spPr>
          <a:xfrm>
            <a:off x="10051256" y="4087654"/>
            <a:ext cx="3785354"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Check functionality across browsers and fix issues</a:t>
            </a:r>
            <a:endParaRPr lang="en-US" sz="1750" dirty="0"/>
          </a:p>
        </p:txBody>
      </p:sp>
      <p:pic>
        <p:nvPicPr>
          <p:cNvPr id="13" name="Image 4" descr="preencoded.png"/>
          <p:cNvPicPr>
            <a:picLocks noChangeAspect="1"/>
          </p:cNvPicPr>
          <p:nvPr/>
        </p:nvPicPr>
        <p:blipFill>
          <a:blip r:embed="rId7"/>
          <a:stretch>
            <a:fillRect/>
          </a:stretch>
        </p:blipFill>
        <p:spPr>
          <a:xfrm>
            <a:off x="5032653" y="1922978"/>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719423" y="4267914"/>
            <a:ext cx="339328" cy="424220"/>
          </a:xfrm>
          <a:prstGeom prst="rect">
            <a:avLst/>
          </a:prstGeom>
        </p:spPr>
      </p:pic>
      <p:sp>
        <p:nvSpPr>
          <p:cNvPr id="15" name="Text 7"/>
          <p:cNvSpPr/>
          <p:nvPr/>
        </p:nvSpPr>
        <p:spPr>
          <a:xfrm>
            <a:off x="9937790" y="52323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Deploy</a:t>
            </a:r>
            <a:endParaRPr lang="en-US" sz="2200" dirty="0"/>
          </a:p>
        </p:txBody>
      </p:sp>
      <p:sp>
        <p:nvSpPr>
          <p:cNvPr id="16" name="Text 8"/>
          <p:cNvSpPr/>
          <p:nvPr/>
        </p:nvSpPr>
        <p:spPr>
          <a:xfrm>
            <a:off x="9937790" y="5722739"/>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Upload files to a web server and make the site live</a:t>
            </a:r>
            <a:endParaRPr lang="en-US" sz="1750" dirty="0"/>
          </a:p>
        </p:txBody>
      </p:sp>
      <p:pic>
        <p:nvPicPr>
          <p:cNvPr id="17" name="Image 6" descr="preencoded.png"/>
          <p:cNvPicPr>
            <a:picLocks noChangeAspect="1"/>
          </p:cNvPicPr>
          <p:nvPr/>
        </p:nvPicPr>
        <p:blipFill>
          <a:blip r:embed="rId9"/>
          <a:stretch>
            <a:fillRect/>
          </a:stretch>
        </p:blipFill>
        <p:spPr>
          <a:xfrm>
            <a:off x="5032653" y="1922978"/>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7370564" y="5574983"/>
            <a:ext cx="339328" cy="424220"/>
          </a:xfrm>
          <a:prstGeom prst="rect">
            <a:avLst/>
          </a:prstGeom>
        </p:spPr>
      </p:pic>
      <p:sp>
        <p:nvSpPr>
          <p:cNvPr id="19" name="Text 9"/>
          <p:cNvSpPr/>
          <p:nvPr/>
        </p:nvSpPr>
        <p:spPr>
          <a:xfrm>
            <a:off x="1857256" y="4823579"/>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Maintain &amp; Update</a:t>
            </a:r>
            <a:endParaRPr lang="en-US" sz="2200" dirty="0"/>
          </a:p>
        </p:txBody>
      </p:sp>
      <p:sp>
        <p:nvSpPr>
          <p:cNvPr id="20" name="Text 10"/>
          <p:cNvSpPr/>
          <p:nvPr/>
        </p:nvSpPr>
        <p:spPr>
          <a:xfrm>
            <a:off x="793790" y="5313998"/>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Add new features and fix bugs as needed</a:t>
            </a:r>
            <a:endParaRPr lang="en-US" sz="1750" dirty="0"/>
          </a:p>
        </p:txBody>
      </p:sp>
      <p:pic>
        <p:nvPicPr>
          <p:cNvPr id="21" name="Image 8" descr="preencoded.png"/>
          <p:cNvPicPr>
            <a:picLocks noChangeAspect="1"/>
          </p:cNvPicPr>
          <p:nvPr/>
        </p:nvPicPr>
        <p:blipFill>
          <a:blip r:embed="rId11"/>
          <a:stretch>
            <a:fillRect/>
          </a:stretch>
        </p:blipFill>
        <p:spPr>
          <a:xfrm>
            <a:off x="5032653" y="1922978"/>
            <a:ext cx="4564975" cy="4564975"/>
          </a:xfrm>
          <a:prstGeom prst="rect">
            <a:avLst/>
          </a:prstGeom>
        </p:spPr>
      </p:pic>
      <p:pic>
        <p:nvPicPr>
          <p:cNvPr id="22" name="Image 9" descr="preencoded.png"/>
          <p:cNvPicPr>
            <a:picLocks noChangeAspect="1"/>
          </p:cNvPicPr>
          <p:nvPr/>
        </p:nvPicPr>
        <p:blipFill>
          <a:blip r:embed="rId12"/>
          <a:stretch>
            <a:fillRect/>
          </a:stretch>
        </p:blipFill>
        <p:spPr>
          <a:xfrm>
            <a:off x="5710595" y="4696182"/>
            <a:ext cx="339328" cy="424220"/>
          </a:xfrm>
          <a:prstGeom prst="rect">
            <a:avLst/>
          </a:prstGeom>
        </p:spPr>
      </p:pic>
      <p:sp>
        <p:nvSpPr>
          <p:cNvPr id="23" name="Text 11"/>
          <p:cNvSpPr/>
          <p:nvPr/>
        </p:nvSpPr>
        <p:spPr>
          <a:xfrm>
            <a:off x="793790" y="67431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Web development is an iterative process that typically follows this cyclical workflow. Each phase builds upon the previous one, and feedback often leads to revisiting earlier stages to make improvements or adjustments.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65666" y="1843326"/>
            <a:ext cx="7250311" cy="505063"/>
          </a:xfrm>
          <a:prstGeom prst="rect">
            <a:avLst/>
          </a:prstGeom>
          <a:noFill/>
          <a:ln/>
        </p:spPr>
        <p:txBody>
          <a:bodyPr wrap="none" lIns="0" tIns="0" rIns="0" bIns="0" rtlCol="0" anchor="t"/>
          <a:lstStyle/>
          <a:p>
            <a:pPr marL="0" indent="0" algn="l">
              <a:lnSpc>
                <a:spcPts val="3950"/>
              </a:lnSpc>
              <a:buNone/>
            </a:pPr>
            <a:r>
              <a:rPr lang="en-US" sz="3150" dirty="0">
                <a:solidFill>
                  <a:srgbClr val="CBCCCE"/>
                </a:solidFill>
                <a:latin typeface="Instrument Sans Semi Bold" pitchFamily="34" charset="0"/>
                <a:ea typeface="Instrument Sans Semi Bold" pitchFamily="34" charset="-122"/>
                <a:cs typeface="Instrument Sans Semi Bold" pitchFamily="34" charset="-120"/>
              </a:rPr>
              <a:t>Front-End Development Technologies</a:t>
            </a:r>
            <a:endParaRPr lang="en-US" sz="3150" dirty="0"/>
          </a:p>
        </p:txBody>
      </p:sp>
      <p:pic>
        <p:nvPicPr>
          <p:cNvPr id="3" name="Image 0" descr="preencoded.png"/>
          <p:cNvPicPr>
            <a:picLocks noChangeAspect="1"/>
          </p:cNvPicPr>
          <p:nvPr/>
        </p:nvPicPr>
        <p:blipFill>
          <a:blip r:embed="rId3"/>
          <a:stretch>
            <a:fillRect/>
          </a:stretch>
        </p:blipFill>
        <p:spPr>
          <a:xfrm>
            <a:off x="573286" y="2777847"/>
            <a:ext cx="2139553" cy="2139553"/>
          </a:xfrm>
          <a:prstGeom prst="rect">
            <a:avLst/>
          </a:prstGeom>
        </p:spPr>
      </p:pic>
      <p:pic>
        <p:nvPicPr>
          <p:cNvPr id="4" name="Image 1" descr="preencoded.png"/>
          <p:cNvPicPr>
            <a:picLocks noChangeAspect="1"/>
          </p:cNvPicPr>
          <p:nvPr/>
        </p:nvPicPr>
        <p:blipFill>
          <a:blip r:embed="rId4"/>
          <a:stretch>
            <a:fillRect/>
          </a:stretch>
        </p:blipFill>
        <p:spPr>
          <a:xfrm>
            <a:off x="2842141" y="2777847"/>
            <a:ext cx="2139553" cy="2139553"/>
          </a:xfrm>
          <a:prstGeom prst="rect">
            <a:avLst/>
          </a:prstGeom>
        </p:spPr>
      </p:pic>
      <p:pic>
        <p:nvPicPr>
          <p:cNvPr id="5" name="Image 2" descr="preencoded.png"/>
          <p:cNvPicPr>
            <a:picLocks noChangeAspect="1"/>
          </p:cNvPicPr>
          <p:nvPr/>
        </p:nvPicPr>
        <p:blipFill>
          <a:blip r:embed="rId5"/>
          <a:stretch>
            <a:fillRect/>
          </a:stretch>
        </p:blipFill>
        <p:spPr>
          <a:xfrm>
            <a:off x="5110996" y="2777847"/>
            <a:ext cx="2139553" cy="2139553"/>
          </a:xfrm>
          <a:prstGeom prst="rect">
            <a:avLst/>
          </a:prstGeom>
        </p:spPr>
      </p:pic>
      <p:pic>
        <p:nvPicPr>
          <p:cNvPr id="6" name="Image 3" descr="preencoded.png"/>
          <p:cNvPicPr>
            <a:picLocks noChangeAspect="1"/>
          </p:cNvPicPr>
          <p:nvPr/>
        </p:nvPicPr>
        <p:blipFill>
          <a:blip r:embed="rId6"/>
          <a:stretch>
            <a:fillRect/>
          </a:stretch>
        </p:blipFill>
        <p:spPr>
          <a:xfrm>
            <a:off x="7379851" y="2777847"/>
            <a:ext cx="2139553" cy="2139553"/>
          </a:xfrm>
          <a:prstGeom prst="rect">
            <a:avLst/>
          </a:prstGeom>
        </p:spPr>
      </p:pic>
      <p:pic>
        <p:nvPicPr>
          <p:cNvPr id="7" name="Image 4" descr="preencoded.png"/>
          <p:cNvPicPr>
            <a:picLocks noChangeAspect="1"/>
          </p:cNvPicPr>
          <p:nvPr/>
        </p:nvPicPr>
        <p:blipFill>
          <a:blip r:embed="rId7"/>
          <a:stretch>
            <a:fillRect/>
          </a:stretch>
        </p:blipFill>
        <p:spPr>
          <a:xfrm>
            <a:off x="9648706" y="2777847"/>
            <a:ext cx="2139553" cy="2139553"/>
          </a:xfrm>
          <a:prstGeom prst="rect">
            <a:avLst/>
          </a:prstGeom>
        </p:spPr>
      </p:pic>
      <p:pic>
        <p:nvPicPr>
          <p:cNvPr id="8" name="Image 5" descr="preencoded.png"/>
          <p:cNvPicPr>
            <a:picLocks noChangeAspect="1"/>
          </p:cNvPicPr>
          <p:nvPr/>
        </p:nvPicPr>
        <p:blipFill>
          <a:blip r:embed="rId8"/>
          <a:stretch>
            <a:fillRect/>
          </a:stretch>
        </p:blipFill>
        <p:spPr>
          <a:xfrm>
            <a:off x="11917561" y="2777847"/>
            <a:ext cx="2139553" cy="2139553"/>
          </a:xfrm>
          <a:prstGeom prst="rect">
            <a:avLst/>
          </a:prstGeom>
        </p:spPr>
      </p:pic>
      <p:sp>
        <p:nvSpPr>
          <p:cNvPr id="9" name="Shape 1"/>
          <p:cNvSpPr/>
          <p:nvPr/>
        </p:nvSpPr>
        <p:spPr>
          <a:xfrm>
            <a:off x="565666" y="5205413"/>
            <a:ext cx="363617" cy="363617"/>
          </a:xfrm>
          <a:prstGeom prst="roundRect">
            <a:avLst>
              <a:gd name="adj" fmla="val 18669"/>
            </a:avLst>
          </a:prstGeom>
          <a:solidFill>
            <a:srgbClr val="3D3D42"/>
          </a:solidFill>
          <a:ln w="7620">
            <a:solidFill>
              <a:srgbClr val="56565B"/>
            </a:solidFill>
            <a:prstDash val="solid"/>
          </a:ln>
        </p:spPr>
        <p:txBody>
          <a:bodyPr/>
          <a:lstStyle/>
          <a:p>
            <a:endParaRPr lang="en-NZ"/>
          </a:p>
        </p:txBody>
      </p:sp>
      <p:pic>
        <p:nvPicPr>
          <p:cNvPr id="10" name="Image 6" descr="preencoded.png"/>
          <p:cNvPicPr>
            <a:picLocks noChangeAspect="1"/>
          </p:cNvPicPr>
          <p:nvPr/>
        </p:nvPicPr>
        <p:blipFill>
          <a:blip r:embed="rId9"/>
          <a:stretch>
            <a:fillRect/>
          </a:stretch>
        </p:blipFill>
        <p:spPr>
          <a:xfrm>
            <a:off x="626269" y="5235714"/>
            <a:ext cx="242411" cy="303014"/>
          </a:xfrm>
          <a:prstGeom prst="rect">
            <a:avLst/>
          </a:prstGeom>
        </p:spPr>
      </p:pic>
      <p:sp>
        <p:nvSpPr>
          <p:cNvPr id="11" name="Text 2"/>
          <p:cNvSpPr/>
          <p:nvPr/>
        </p:nvSpPr>
        <p:spPr>
          <a:xfrm>
            <a:off x="1090851" y="5260896"/>
            <a:ext cx="2020253" cy="252532"/>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Core Technologies</a:t>
            </a:r>
            <a:endParaRPr lang="en-US" sz="1550" dirty="0"/>
          </a:p>
        </p:txBody>
      </p:sp>
      <p:sp>
        <p:nvSpPr>
          <p:cNvPr id="12" name="Text 3"/>
          <p:cNvSpPr/>
          <p:nvPr/>
        </p:nvSpPr>
        <p:spPr>
          <a:xfrm>
            <a:off x="1090851" y="5610344"/>
            <a:ext cx="3839885" cy="775811"/>
          </a:xfrm>
          <a:prstGeom prst="rect">
            <a:avLst/>
          </a:prstGeom>
          <a:noFill/>
          <a:ln/>
        </p:spPr>
        <p:txBody>
          <a:bodyPr wrap="square" lIns="0" tIns="0" rIns="0" bIns="0" rtlCol="0" anchor="t"/>
          <a:lstStyle/>
          <a:p>
            <a:pPr marL="0" indent="0" algn="l">
              <a:lnSpc>
                <a:spcPts val="2000"/>
              </a:lnSpc>
              <a:buNone/>
            </a:pPr>
            <a:r>
              <a:rPr lang="en-US" sz="1250" dirty="0">
                <a:solidFill>
                  <a:srgbClr val="CFD0D8"/>
                </a:solidFill>
                <a:latin typeface="Instrument Sans Medium" pitchFamily="34" charset="0"/>
                <a:ea typeface="Instrument Sans Medium" pitchFamily="34" charset="-122"/>
                <a:cs typeface="Instrument Sans Medium" pitchFamily="34" charset="-120"/>
              </a:rPr>
              <a:t>HTML5, CSS3, and JavaScript form the foundation of front-end development, providing structure, style, and interactivity respectively.</a:t>
            </a:r>
            <a:endParaRPr lang="en-US" sz="1250" dirty="0"/>
          </a:p>
        </p:txBody>
      </p:sp>
      <p:sp>
        <p:nvSpPr>
          <p:cNvPr id="13" name="Shape 4"/>
          <p:cNvSpPr/>
          <p:nvPr/>
        </p:nvSpPr>
        <p:spPr>
          <a:xfrm>
            <a:off x="5132665" y="5205413"/>
            <a:ext cx="363617" cy="363617"/>
          </a:xfrm>
          <a:prstGeom prst="roundRect">
            <a:avLst>
              <a:gd name="adj" fmla="val 18669"/>
            </a:avLst>
          </a:prstGeom>
          <a:solidFill>
            <a:srgbClr val="3D3D42"/>
          </a:solidFill>
          <a:ln w="7620">
            <a:solidFill>
              <a:srgbClr val="56565B"/>
            </a:solidFill>
            <a:prstDash val="solid"/>
          </a:ln>
        </p:spPr>
        <p:txBody>
          <a:bodyPr/>
          <a:lstStyle/>
          <a:p>
            <a:endParaRPr lang="en-NZ"/>
          </a:p>
        </p:txBody>
      </p:sp>
      <p:pic>
        <p:nvPicPr>
          <p:cNvPr id="14" name="Image 7" descr="preencoded.png"/>
          <p:cNvPicPr>
            <a:picLocks noChangeAspect="1"/>
          </p:cNvPicPr>
          <p:nvPr/>
        </p:nvPicPr>
        <p:blipFill>
          <a:blip r:embed="rId10"/>
          <a:stretch>
            <a:fillRect/>
          </a:stretch>
        </p:blipFill>
        <p:spPr>
          <a:xfrm>
            <a:off x="5193268" y="5235714"/>
            <a:ext cx="242411" cy="303014"/>
          </a:xfrm>
          <a:prstGeom prst="rect">
            <a:avLst/>
          </a:prstGeom>
        </p:spPr>
      </p:pic>
      <p:sp>
        <p:nvSpPr>
          <p:cNvPr id="15" name="Text 5"/>
          <p:cNvSpPr/>
          <p:nvPr/>
        </p:nvSpPr>
        <p:spPr>
          <a:xfrm>
            <a:off x="5657850" y="5260896"/>
            <a:ext cx="2234208" cy="252532"/>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Frameworks &amp; Libraries</a:t>
            </a:r>
            <a:endParaRPr lang="en-US" sz="1550" dirty="0"/>
          </a:p>
        </p:txBody>
      </p:sp>
      <p:sp>
        <p:nvSpPr>
          <p:cNvPr id="16" name="Text 6"/>
          <p:cNvSpPr/>
          <p:nvPr/>
        </p:nvSpPr>
        <p:spPr>
          <a:xfrm>
            <a:off x="5657850" y="5610344"/>
            <a:ext cx="3839885" cy="775811"/>
          </a:xfrm>
          <a:prstGeom prst="rect">
            <a:avLst/>
          </a:prstGeom>
          <a:noFill/>
          <a:ln/>
        </p:spPr>
        <p:txBody>
          <a:bodyPr wrap="square" lIns="0" tIns="0" rIns="0" bIns="0" rtlCol="0" anchor="t"/>
          <a:lstStyle/>
          <a:p>
            <a:pPr marL="0" indent="0" algn="l">
              <a:lnSpc>
                <a:spcPts val="2000"/>
              </a:lnSpc>
              <a:buNone/>
            </a:pPr>
            <a:r>
              <a:rPr lang="en-US" sz="1250" dirty="0">
                <a:solidFill>
                  <a:srgbClr val="CFD0D8"/>
                </a:solidFill>
                <a:latin typeface="Instrument Sans Medium" pitchFamily="34" charset="0"/>
                <a:ea typeface="Instrument Sans Medium" pitchFamily="34" charset="-122"/>
                <a:cs typeface="Instrument Sans Medium" pitchFamily="34" charset="-120"/>
              </a:rPr>
              <a:t>React, Angular, and Vue.js are popular JavaScript frameworks that simplify building complex user interfaces with reusable components.</a:t>
            </a:r>
            <a:endParaRPr lang="en-US" sz="1250" dirty="0"/>
          </a:p>
        </p:txBody>
      </p:sp>
      <p:sp>
        <p:nvSpPr>
          <p:cNvPr id="17" name="Shape 7"/>
          <p:cNvSpPr/>
          <p:nvPr/>
        </p:nvSpPr>
        <p:spPr>
          <a:xfrm>
            <a:off x="9699665" y="5205413"/>
            <a:ext cx="363617" cy="363617"/>
          </a:xfrm>
          <a:prstGeom prst="roundRect">
            <a:avLst>
              <a:gd name="adj" fmla="val 18669"/>
            </a:avLst>
          </a:prstGeom>
          <a:solidFill>
            <a:srgbClr val="3D3D42"/>
          </a:solidFill>
          <a:ln w="7620">
            <a:solidFill>
              <a:srgbClr val="56565B"/>
            </a:solidFill>
            <a:prstDash val="solid"/>
          </a:ln>
        </p:spPr>
        <p:txBody>
          <a:bodyPr/>
          <a:lstStyle/>
          <a:p>
            <a:endParaRPr lang="en-NZ"/>
          </a:p>
        </p:txBody>
      </p:sp>
      <p:pic>
        <p:nvPicPr>
          <p:cNvPr id="18" name="Image 8" descr="preencoded.png"/>
          <p:cNvPicPr>
            <a:picLocks noChangeAspect="1"/>
          </p:cNvPicPr>
          <p:nvPr/>
        </p:nvPicPr>
        <p:blipFill>
          <a:blip r:embed="rId11"/>
          <a:stretch>
            <a:fillRect/>
          </a:stretch>
        </p:blipFill>
        <p:spPr>
          <a:xfrm>
            <a:off x="9760268" y="5235714"/>
            <a:ext cx="242411" cy="303014"/>
          </a:xfrm>
          <a:prstGeom prst="rect">
            <a:avLst/>
          </a:prstGeom>
        </p:spPr>
      </p:pic>
      <p:sp>
        <p:nvSpPr>
          <p:cNvPr id="19" name="Text 8"/>
          <p:cNvSpPr/>
          <p:nvPr/>
        </p:nvSpPr>
        <p:spPr>
          <a:xfrm>
            <a:off x="10224849" y="5260896"/>
            <a:ext cx="2020253" cy="252532"/>
          </a:xfrm>
          <a:prstGeom prst="rect">
            <a:avLst/>
          </a:prstGeom>
          <a:noFill/>
          <a:ln/>
        </p:spPr>
        <p:txBody>
          <a:bodyPr wrap="none" lIns="0" tIns="0" rIns="0" bIns="0" rtlCol="0" anchor="t"/>
          <a:lstStyle/>
          <a:p>
            <a:pPr marL="0" indent="0" algn="l">
              <a:lnSpc>
                <a:spcPts val="1950"/>
              </a:lnSpc>
              <a:buNone/>
            </a:pPr>
            <a:r>
              <a:rPr lang="en-US" sz="1550" dirty="0">
                <a:solidFill>
                  <a:srgbClr val="CFD0D8"/>
                </a:solidFill>
                <a:latin typeface="Instrument Sans Semi Bold" pitchFamily="34" charset="0"/>
                <a:ea typeface="Instrument Sans Semi Bold" pitchFamily="34" charset="-122"/>
                <a:cs typeface="Instrument Sans Semi Bold" pitchFamily="34" charset="-120"/>
              </a:rPr>
              <a:t>Responsive Design</a:t>
            </a:r>
            <a:endParaRPr lang="en-US" sz="1550" dirty="0"/>
          </a:p>
        </p:txBody>
      </p:sp>
      <p:sp>
        <p:nvSpPr>
          <p:cNvPr id="20" name="Text 9"/>
          <p:cNvSpPr/>
          <p:nvPr/>
        </p:nvSpPr>
        <p:spPr>
          <a:xfrm>
            <a:off x="10224849" y="5610344"/>
            <a:ext cx="3839885" cy="775811"/>
          </a:xfrm>
          <a:prstGeom prst="rect">
            <a:avLst/>
          </a:prstGeom>
          <a:noFill/>
          <a:ln/>
        </p:spPr>
        <p:txBody>
          <a:bodyPr wrap="square" lIns="0" tIns="0" rIns="0" bIns="0" rtlCol="0" anchor="t"/>
          <a:lstStyle/>
          <a:p>
            <a:pPr marL="0" indent="0" algn="l">
              <a:lnSpc>
                <a:spcPts val="2000"/>
              </a:lnSpc>
              <a:buNone/>
            </a:pPr>
            <a:r>
              <a:rPr lang="en-US" sz="1250" dirty="0">
                <a:solidFill>
                  <a:srgbClr val="CFD0D8"/>
                </a:solidFill>
                <a:latin typeface="Instrument Sans Medium" pitchFamily="34" charset="0"/>
                <a:ea typeface="Instrument Sans Medium" pitchFamily="34" charset="-122"/>
                <a:cs typeface="Instrument Sans Medium" pitchFamily="34" charset="-120"/>
              </a:rPr>
              <a:t>CSS frameworks like Bootstrap and Tailwind CSS help create websites that adapt to different screen sizes and devices.</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TotalTime>
  <Words>1263</Words>
  <Application>Microsoft Office PowerPoint</Application>
  <PresentationFormat>Custom</PresentationFormat>
  <Paragraphs>121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Instrument Sans Semi Bold</vt:lpstr>
      <vt:lpstr>Instrument Sans Medium</vt:lpstr>
      <vt:lpstr>Consolas Medium</vt:lpstr>
      <vt:lpstr>Instrument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Liang Wang</cp:lastModifiedBy>
  <cp:revision>2</cp:revision>
  <dcterms:created xsi:type="dcterms:W3CDTF">2025-05-03T21:49:15Z</dcterms:created>
  <dcterms:modified xsi:type="dcterms:W3CDTF">2025-05-05T10:18:46Z</dcterms:modified>
</cp:coreProperties>
</file>